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drawings/drawing6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2" r:id="rId1"/>
  </p:sldMasterIdLst>
  <p:notesMasterIdLst>
    <p:notesMasterId r:id="rId55"/>
  </p:notesMasterIdLst>
  <p:handoutMasterIdLst>
    <p:handoutMasterId r:id="rId56"/>
  </p:handoutMasterIdLst>
  <p:sldIdLst>
    <p:sldId id="256" r:id="rId2"/>
    <p:sldId id="334" r:id="rId3"/>
    <p:sldId id="258" r:id="rId4"/>
    <p:sldId id="296" r:id="rId5"/>
    <p:sldId id="337" r:id="rId6"/>
    <p:sldId id="297" r:id="rId7"/>
    <p:sldId id="338" r:id="rId8"/>
    <p:sldId id="283" r:id="rId9"/>
    <p:sldId id="361" r:id="rId10"/>
    <p:sldId id="298" r:id="rId11"/>
    <p:sldId id="329" r:id="rId12"/>
    <p:sldId id="332" r:id="rId13"/>
    <p:sldId id="307" r:id="rId14"/>
    <p:sldId id="359" r:id="rId15"/>
    <p:sldId id="309" r:id="rId16"/>
    <p:sldId id="310" r:id="rId17"/>
    <p:sldId id="351" r:id="rId18"/>
    <p:sldId id="303" r:id="rId19"/>
    <p:sldId id="336" r:id="rId20"/>
    <p:sldId id="304" r:id="rId21"/>
    <p:sldId id="305" r:id="rId22"/>
    <p:sldId id="306" r:id="rId23"/>
    <p:sldId id="278" r:id="rId24"/>
    <p:sldId id="275" r:id="rId25"/>
    <p:sldId id="345" r:id="rId26"/>
    <p:sldId id="346" r:id="rId27"/>
    <p:sldId id="347" r:id="rId28"/>
    <p:sldId id="348" r:id="rId29"/>
    <p:sldId id="349" r:id="rId30"/>
    <p:sldId id="350" r:id="rId31"/>
    <p:sldId id="308" r:id="rId32"/>
    <p:sldId id="311" r:id="rId33"/>
    <p:sldId id="312" r:id="rId34"/>
    <p:sldId id="313" r:id="rId35"/>
    <p:sldId id="314" r:id="rId36"/>
    <p:sldId id="316" r:id="rId37"/>
    <p:sldId id="317" r:id="rId38"/>
    <p:sldId id="318" r:id="rId39"/>
    <p:sldId id="352" r:id="rId40"/>
    <p:sldId id="353" r:id="rId41"/>
    <p:sldId id="357" r:id="rId42"/>
    <p:sldId id="354" r:id="rId43"/>
    <p:sldId id="355" r:id="rId44"/>
    <p:sldId id="356" r:id="rId45"/>
    <p:sldId id="358" r:id="rId46"/>
    <p:sldId id="285" r:id="rId47"/>
    <p:sldId id="340" r:id="rId48"/>
    <p:sldId id="341" r:id="rId49"/>
    <p:sldId id="328" r:id="rId50"/>
    <p:sldId id="289" r:id="rId51"/>
    <p:sldId id="362" r:id="rId52"/>
    <p:sldId id="276" r:id="rId53"/>
    <p:sldId id="269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70" userDrawn="1">
          <p15:clr>
            <a:srgbClr val="A4A3A4"/>
          </p15:clr>
        </p15:guide>
        <p15:guide id="2" pos="1141" userDrawn="1">
          <p15:clr>
            <a:srgbClr val="A4A3A4"/>
          </p15:clr>
        </p15:guide>
        <p15:guide id="3" pos="4376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  <p15:guide id="5" pos="7355" userDrawn="1">
          <p15:clr>
            <a:srgbClr val="A4A3A4"/>
          </p15:clr>
        </p15:guide>
        <p15:guide id="6" pos="4112" userDrawn="1">
          <p15:clr>
            <a:srgbClr val="A4A3A4"/>
          </p15:clr>
        </p15:guide>
        <p15:guide id="7" orient="horz" pos="187" userDrawn="1">
          <p15:clr>
            <a:srgbClr val="A4A3A4"/>
          </p15:clr>
        </p15:guide>
        <p15:guide id="8" orient="horz" pos="3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BAAA5"/>
    <a:srgbClr val="00468C"/>
    <a:srgbClr val="DDDED5"/>
    <a:srgbClr val="F4CA5A"/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76" autoAdjust="0"/>
    <p:restoredTop sz="83008" autoAdjust="0"/>
  </p:normalViewPr>
  <p:slideViewPr>
    <p:cSldViewPr snapToGrid="0" snapToObjects="1">
      <p:cViewPr>
        <p:scale>
          <a:sx n="75" d="100"/>
          <a:sy n="75" d="100"/>
        </p:scale>
        <p:origin x="-1704" y="-552"/>
      </p:cViewPr>
      <p:guideLst>
        <p:guide orient="horz" pos="1570"/>
        <p:guide orient="horz" pos="1026"/>
        <p:guide orient="horz" pos="187"/>
        <p:guide orient="horz" pos="3952"/>
        <p:guide pos="1141"/>
        <p:guide pos="4376"/>
        <p:guide pos="7355"/>
        <p:guide pos="4112"/>
      </p:guideLst>
    </p:cSldViewPr>
  </p:slideViewPr>
  <p:outlineViewPr>
    <p:cViewPr>
      <p:scale>
        <a:sx n="33" d="100"/>
        <a:sy n="33" d="100"/>
      </p:scale>
      <p:origin x="0" y="95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649812655636477E-2"/>
          <c:y val="2.9830291903392561E-2"/>
          <c:w val="0.89612312311073894"/>
          <c:h val="0.792149313309615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Frumtekjur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3.8802661882974022E-3"/>
                  <c:y val="0"/>
                </c:manualLayout>
              </c:layout>
              <c:numFmt formatCode="#,##0" sourceLinked="0"/>
              <c:spPr>
                <a:noFill/>
              </c:spPr>
              <c:txPr>
                <a:bodyPr/>
                <a:lstStyle/>
                <a:p>
                  <a:pPr>
                    <a:defRPr sz="2000">
                      <a:solidFill>
                        <a:srgbClr val="FFFFFF"/>
                      </a:solidFill>
                      <a:latin typeface="Corbel" panose="020B0503020204020204" pitchFamily="34" charset="0"/>
                    </a:defRPr>
                  </a:pPr>
                  <a:endParaRPr lang="is-IS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; </c:separator>
            </c:dLbl>
            <c:numFmt formatCode="#,##0" sourceLinked="0"/>
            <c:spPr>
              <a:solidFill>
                <a:srgbClr val="FFFFFF"/>
              </a:solidFill>
            </c:spPr>
            <c:txPr>
              <a:bodyPr/>
              <a:lstStyle/>
              <a:p>
                <a:pPr>
                  <a:defRPr sz="2000"/>
                </a:pPr>
                <a:endParaRPr lang="is-I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; </c:separator>
            <c:showLeaderLines val="0"/>
          </c:dLbls>
          <c:cat>
            <c:strRef>
              <c:f>Sheet1!$A$2:$A$3</c:f>
              <c:strCache>
                <c:ptCount val="2"/>
                <c:pt idx="0">
                  <c:v>Gjöld og afkoma</c:v>
                </c:pt>
                <c:pt idx="1">
                  <c:v>Frumtekjur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1">
                  <c:v>821.5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Frumgjöld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2000">
                    <a:latin typeface="Corbel" panose="020B0503020204020204" pitchFamily="34" charset="0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Gjöld og afkoma</c:v>
                </c:pt>
                <c:pt idx="1">
                  <c:v>Frumtekjur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717.1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Vaxtagjöld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789822988570834E-3"/>
                  <c:y val="-0.18005049550356608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</c:dLbl>
            <c:numFmt formatCode="#,##0" sourceLinked="0"/>
            <c:spPr>
              <a:solidFill>
                <a:srgbClr val="FFFFFF"/>
              </a:solidFill>
            </c:spPr>
            <c:txPr>
              <a:bodyPr/>
              <a:lstStyle/>
              <a:p>
                <a:pPr>
                  <a:defRPr sz="2000">
                    <a:solidFill>
                      <a:schemeClr val="accent6"/>
                    </a:solidFill>
                    <a:latin typeface="Corbel" panose="020B0503020204020204" pitchFamily="34" charset="0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Gjöld og afkoma</c:v>
                </c:pt>
                <c:pt idx="1">
                  <c:v>Frumtekjur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72.7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Afgangur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182918803444995E-3"/>
                  <c:y val="0.14612787542404351"/>
                </c:manualLayout>
              </c:layout>
              <c:numFmt formatCode="#,##0" sourceLinked="0"/>
              <c:spPr>
                <a:solidFill>
                  <a:srgbClr val="FFFFFF"/>
                </a:solidFill>
              </c:spPr>
              <c:txPr>
                <a:bodyPr/>
                <a:lstStyle/>
                <a:p>
                  <a:pPr>
                    <a:defRPr sz="2000">
                      <a:latin typeface="Corbel" panose="020B0503020204020204" pitchFamily="34" charset="0"/>
                    </a:defRPr>
                  </a:pPr>
                  <a:endParaRPr lang="is-I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Corbel" panose="020B0503020204020204" pitchFamily="34" charset="0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Gjöld og afkoma</c:v>
                </c:pt>
                <c:pt idx="1">
                  <c:v>Frumtekjur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43.7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Vaxtatekjur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8.1068028500911606E-4"/>
                  <c:y val="-0.16118508536059828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accent5"/>
                      </a:solidFill>
                      <a:latin typeface="Corbel" panose="020B0503020204020204" pitchFamily="34" charset="0"/>
                    </a:defRPr>
                  </a:pPr>
                  <a:endParaRPr lang="is-I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Corbel" panose="020B0503020204020204" pitchFamily="34" charset="0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Gjöld og afkoma</c:v>
                </c:pt>
                <c:pt idx="1">
                  <c:v>Frumtekjur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100"/>
        <c:axId val="148624128"/>
        <c:axId val="148825984"/>
      </c:barChart>
      <c:catAx>
        <c:axId val="148624128"/>
        <c:scaling>
          <c:orientation val="minMax"/>
        </c:scaling>
        <c:delete val="1"/>
        <c:axPos val="l"/>
        <c:majorTickMark val="out"/>
        <c:minorTickMark val="none"/>
        <c:tickLblPos val="nextTo"/>
        <c:crossAx val="148825984"/>
        <c:crosses val="autoZero"/>
        <c:auto val="1"/>
        <c:lblAlgn val="ctr"/>
        <c:lblOffset val="100"/>
        <c:noMultiLvlLbl val="0"/>
      </c:catAx>
      <c:valAx>
        <c:axId val="148825984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Corbel" panose="020B0503020204020204" pitchFamily="34" charset="0"/>
              </a:defRPr>
            </a:pPr>
            <a:endParaRPr lang="is-IS"/>
          </a:p>
        </c:txPr>
        <c:crossAx val="148624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s-I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73567850519795"/>
          <c:y val="3.7914686798089771E-2"/>
          <c:w val="0.52102547698443502"/>
          <c:h val="0.824552704400057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Önnur málefnasvið</c:v>
                </c:pt>
                <c:pt idx="1">
                  <c:v>Nýsköpun, rannsóknir
 og þekkingargreinar</c:v>
                </c:pt>
                <c:pt idx="2">
                  <c:v>Utanríkismál</c:v>
                </c:pt>
                <c:pt idx="3">
                  <c:v>Umhverfismál</c:v>
                </c:pt>
                <c:pt idx="4">
                  <c:v>Almanna- og 
réttaröryggi</c:v>
                </c:pt>
                <c:pt idx="5">
                  <c:v>Samgöngu- og 
fjarskiptamál</c:v>
                </c:pt>
                <c:pt idx="6">
                  <c:v>Vaxtagjöld</c:v>
                </c:pt>
                <c:pt idx="7">
                  <c:v>Mennta- og 
menningarmál</c:v>
                </c:pt>
                <c:pt idx="8">
                  <c:v>Heilbrigðismál</c:v>
                </c:pt>
                <c:pt idx="9">
                  <c:v>Félags- , húsnæðis-
 og tryggingamál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131.24699999999996</c:v>
                </c:pt>
                <c:pt idx="1">
                  <c:v>13.4101</c:v>
                </c:pt>
                <c:pt idx="2">
                  <c:v>14.784799999999999</c:v>
                </c:pt>
                <c:pt idx="3">
                  <c:v>16.9255</c:v>
                </c:pt>
                <c:pt idx="4">
                  <c:v>24.793500000000002</c:v>
                </c:pt>
                <c:pt idx="5">
                  <c:v>36.624000000000002</c:v>
                </c:pt>
                <c:pt idx="6">
                  <c:v>58.585000000000001</c:v>
                </c:pt>
                <c:pt idx="7">
                  <c:v>96.368499999999997</c:v>
                </c:pt>
                <c:pt idx="8">
                  <c:v>200.96430000000001</c:v>
                </c:pt>
                <c:pt idx="9">
                  <c:v>207.51449999999997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075264"/>
        <c:axId val="152081152"/>
      </c:barChart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Önnur málefnasvið</c:v>
                </c:pt>
                <c:pt idx="1">
                  <c:v>Nýsköpun, rannsóknir
 og þekkingargreinar</c:v>
                </c:pt>
                <c:pt idx="2">
                  <c:v>Utanríkismál</c:v>
                </c:pt>
                <c:pt idx="3">
                  <c:v>Umhverfismál</c:v>
                </c:pt>
                <c:pt idx="4">
                  <c:v>Almanna- og 
réttaröryggi</c:v>
                </c:pt>
                <c:pt idx="5">
                  <c:v>Samgöngu- og 
fjarskiptamál</c:v>
                </c:pt>
                <c:pt idx="6">
                  <c:v>Vaxtagjöld</c:v>
                </c:pt>
                <c:pt idx="7">
                  <c:v>Mennta- og 
menningarmál</c:v>
                </c:pt>
                <c:pt idx="8">
                  <c:v>Heilbrigðismál</c:v>
                </c:pt>
                <c:pt idx="9">
                  <c:v>Félags- , húsnæðis-
 og tryggingamál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0.16380951382471567</c:v>
                </c:pt>
                <c:pt idx="1">
                  <c:v>1.6737159411954711E-2</c:v>
                </c:pt>
                <c:pt idx="2">
                  <c:v>1.8452923876322178E-2</c:v>
                </c:pt>
                <c:pt idx="3">
                  <c:v>2.11247337176486E-2</c:v>
                </c:pt>
                <c:pt idx="4">
                  <c:v>3.0944792498213969E-2</c:v>
                </c:pt>
                <c:pt idx="5">
                  <c:v>4.5710451547969766E-2</c:v>
                </c:pt>
                <c:pt idx="6">
                  <c:v>7.3119997923159916E-2</c:v>
                </c:pt>
                <c:pt idx="7">
                  <c:v>0.12027762259721834</c:v>
                </c:pt>
                <c:pt idx="8">
                  <c:v>0.25082374666944246</c:v>
                </c:pt>
                <c:pt idx="9">
                  <c:v>0.25899905793335437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097152"/>
        <c:axId val="152083072"/>
      </c:barChart>
      <c:catAx>
        <c:axId val="152075264"/>
        <c:scaling>
          <c:orientation val="minMax"/>
        </c:scaling>
        <c:delete val="0"/>
        <c:axPos val="l"/>
        <c:numFmt formatCode="@" sourceLinked="0"/>
        <c:majorTickMark val="out"/>
        <c:minorTickMark val="none"/>
        <c:tickLblPos val="nextTo"/>
        <c:crossAx val="152081152"/>
        <c:crosses val="autoZero"/>
        <c:auto val="1"/>
        <c:lblAlgn val="ctr"/>
        <c:lblOffset val="100"/>
        <c:noMultiLvlLbl val="0"/>
      </c:catAx>
      <c:valAx>
        <c:axId val="152081152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is-IS"/>
                  <a:t>Ma.kr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152075264"/>
        <c:crosses val="autoZero"/>
        <c:crossBetween val="between"/>
      </c:valAx>
      <c:valAx>
        <c:axId val="152083072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crossAx val="152097152"/>
        <c:crosses val="max"/>
        <c:crossBetween val="between"/>
      </c:valAx>
      <c:catAx>
        <c:axId val="152097152"/>
        <c:scaling>
          <c:orientation val="minMax"/>
        </c:scaling>
        <c:delete val="1"/>
        <c:axPos val="l"/>
        <c:majorTickMark val="out"/>
        <c:minorTickMark val="none"/>
        <c:tickLblPos val="nextTo"/>
        <c:crossAx val="15208307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600">
          <a:latin typeface="Corbel" panose="020B0503020204020204" pitchFamily="34" charset="0"/>
        </a:defRPr>
      </a:pPr>
      <a:endParaRPr lang="is-I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161093993685573E-2"/>
          <c:y val="0.10391720468694957"/>
          <c:w val="0.93155388185172505"/>
          <c:h val="0.75047903284749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noFill/>
            </c:spPr>
          </c:dPt>
          <c:dPt>
            <c:idx val="2"/>
            <c:invertIfNegative val="0"/>
            <c:bubble3D val="0"/>
            <c:spPr>
              <a:noFill/>
            </c:spPr>
          </c:dPt>
          <c:dPt>
            <c:idx val="3"/>
            <c:invertIfNegative val="0"/>
            <c:bubble3D val="0"/>
            <c:spPr>
              <a:noFill/>
            </c:spPr>
          </c:dPt>
          <c:dPt>
            <c:idx val="4"/>
            <c:invertIfNegative val="0"/>
            <c:bubble3D val="0"/>
            <c:spPr>
              <a:noFill/>
            </c:spPr>
          </c:dPt>
          <c:dPt>
            <c:idx val="5"/>
            <c:invertIfNegative val="0"/>
            <c:bubble3D val="0"/>
            <c:spPr>
              <a:noFill/>
            </c:spPr>
          </c:dPt>
          <c:dLbls>
            <c:dLbl>
              <c:idx val="0"/>
              <c:layout>
                <c:manualLayout>
                  <c:x val="0"/>
                  <c:y val="-5.253556492278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0.334467095291249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Sheet1!$A$2:$A$8</c:f>
              <c:strCache>
                <c:ptCount val="7"/>
                <c:pt idx="0">
                  <c:v>Frumútgjöld (fjárlög 2017)</c:v>
                </c:pt>
                <c:pt idx="1">
                  <c:v>Bundin 
útgjöld</c:v>
                </c:pt>
                <c:pt idx="2">
                  <c:v>Niðurfellt</c:v>
                </c:pt>
                <c:pt idx="3">
                  <c:v>Aðhald</c:v>
                </c:pt>
                <c:pt idx="4">
                  <c:v>Útgjalda-
svigrúm</c:v>
                </c:pt>
                <c:pt idx="5">
                  <c:v>Launa- og 
verðlagsbætur</c:v>
                </c:pt>
                <c:pt idx="6">
                  <c:v>Frumútgjöld (frv. 2018)</c:v>
                </c:pt>
              </c:strCache>
            </c:strRef>
          </c:cat>
          <c:val>
            <c:numRef>
              <c:f>Sheet1!$B$2:$B$8</c:f>
              <c:numCache>
                <c:formatCode>#,##0.0</c:formatCode>
                <c:ptCount val="7"/>
                <c:pt idx="0">
                  <c:v>694.71769999999992</c:v>
                </c:pt>
                <c:pt idx="1">
                  <c:v>694.71769999999992</c:v>
                </c:pt>
                <c:pt idx="2">
                  <c:v>719.75459999999998</c:v>
                </c:pt>
                <c:pt idx="3">
                  <c:v>714.97500000000002</c:v>
                </c:pt>
                <c:pt idx="4">
                  <c:v>714.97500000000002</c:v>
                </c:pt>
                <c:pt idx="5">
                  <c:v>724.72199999999998</c:v>
                </c:pt>
                <c:pt idx="6">
                  <c:v>742.63240000000008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B7AA97"/>
              </a:solidFill>
            </c:spPr>
          </c:dPt>
          <c:dPt>
            <c:idx val="2"/>
            <c:invertIfNegative val="0"/>
            <c:bubble3D val="0"/>
            <c:spPr>
              <a:solidFill>
                <a:srgbClr val="F4CA5A"/>
              </a:solidFill>
            </c:spPr>
          </c:dPt>
          <c:dPt>
            <c:idx val="3"/>
            <c:invertIfNegative val="0"/>
            <c:bubble3D val="0"/>
            <c:spPr>
              <a:solidFill>
                <a:srgbClr val="F4CA5A"/>
              </a:solidFill>
            </c:spPr>
          </c:dPt>
          <c:dPt>
            <c:idx val="4"/>
            <c:invertIfNegative val="0"/>
            <c:bubble3D val="0"/>
            <c:spPr>
              <a:solidFill>
                <a:srgbClr val="B7AA97"/>
              </a:solidFill>
            </c:spPr>
          </c:dPt>
          <c:dPt>
            <c:idx val="5"/>
            <c:invertIfNegative val="0"/>
            <c:bubble3D val="0"/>
            <c:spPr>
              <a:solidFill>
                <a:srgbClr val="B7AA97"/>
              </a:solidFill>
            </c:spPr>
          </c:dPt>
          <c:dLbls>
            <c:dLbl>
              <c:idx val="1"/>
              <c:layout>
                <c:manualLayout>
                  <c:x val="0"/>
                  <c:y val="-0.17511854974263086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+ 28,4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077294685990338E-3"/>
                  <c:y val="-6.712877740134186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- 3,4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077294685990338E-3"/>
                  <c:y val="-7.296606239276287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- 4,8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8.869708913140031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 + 9,7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077294685990338E-3"/>
                  <c:y val="-0.13133891230697317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+ 17,9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Sheet1!$A$2:$A$8</c:f>
              <c:strCache>
                <c:ptCount val="7"/>
                <c:pt idx="0">
                  <c:v>Frumútgjöld (fjárlög 2017)</c:v>
                </c:pt>
                <c:pt idx="1">
                  <c:v>Bundin 
útgjöld</c:v>
                </c:pt>
                <c:pt idx="2">
                  <c:v>Niðurfellt</c:v>
                </c:pt>
                <c:pt idx="3">
                  <c:v>Aðhald</c:v>
                </c:pt>
                <c:pt idx="4">
                  <c:v>Útgjalda-
svigrúm</c:v>
                </c:pt>
                <c:pt idx="5">
                  <c:v>Launa- og 
verðlagsbætur</c:v>
                </c:pt>
                <c:pt idx="6">
                  <c:v>Frumútgjöld (frv. 2018)</c:v>
                </c:pt>
              </c:strCache>
            </c:strRef>
          </c:cat>
          <c:val>
            <c:numRef>
              <c:f>Sheet1!$C$2:$C$8</c:f>
              <c:numCache>
                <c:formatCode>#,##0.0</c:formatCode>
                <c:ptCount val="7"/>
                <c:pt idx="0">
                  <c:v>0</c:v>
                </c:pt>
                <c:pt idx="1">
                  <c:v>28.391400000000001</c:v>
                </c:pt>
                <c:pt idx="2">
                  <c:v>3.3544999999999998</c:v>
                </c:pt>
                <c:pt idx="3">
                  <c:v>4.7796000000000003</c:v>
                </c:pt>
                <c:pt idx="4">
                  <c:v>9.7469999999999928</c:v>
                </c:pt>
                <c:pt idx="5">
                  <c:v>17.910399999999996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2351872"/>
        <c:axId val="152353408"/>
      </c:barChart>
      <c:catAx>
        <c:axId val="152351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Corbel" panose="020B0503020204020204" pitchFamily="34" charset="0"/>
              </a:defRPr>
            </a:pPr>
            <a:endParaRPr lang="is-IS"/>
          </a:p>
        </c:txPr>
        <c:crossAx val="152353408"/>
        <c:crossesAt val="0.94000000000000006"/>
        <c:auto val="1"/>
        <c:lblAlgn val="ctr"/>
        <c:lblOffset val="100"/>
        <c:noMultiLvlLbl val="0"/>
      </c:catAx>
      <c:valAx>
        <c:axId val="1523534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 algn="ctr">
              <a:defRPr>
                <a:latin typeface="Corbel" panose="020B0503020204020204" pitchFamily="34" charset="0"/>
              </a:defRPr>
            </a:pPr>
            <a:endParaRPr lang="is-IS"/>
          </a:p>
        </c:txPr>
        <c:crossAx val="152351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s-I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53244033939606E-2"/>
          <c:y val="0.10391720468694957"/>
          <c:w val="0.92483967694631097"/>
          <c:h val="0.706679601241955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26-48B2-952C-987436520B46}"/>
              </c:ext>
            </c:extLst>
          </c:dPt>
          <c:dPt>
            <c:idx val="2"/>
            <c:invertIfNegative val="0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26-48B2-952C-987436520B46}"/>
              </c:ext>
            </c:extLst>
          </c:dPt>
          <c:dPt>
            <c:idx val="3"/>
            <c:invertIfNegative val="0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F26-48B2-952C-987436520B46}"/>
              </c:ext>
            </c:extLst>
          </c:dPt>
          <c:dPt>
            <c:idx val="4"/>
            <c:invertIfNegative val="0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F26-48B2-952C-987436520B46}"/>
              </c:ext>
            </c:extLst>
          </c:dPt>
          <c:dPt>
            <c:idx val="5"/>
            <c:invertIfNegative val="0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F26-48B2-952C-987436520B46}"/>
              </c:ext>
            </c:extLst>
          </c:dPt>
          <c:dPt>
            <c:idx val="6"/>
            <c:invertIfNegative val="0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F26-48B2-952C-987436520B46}"/>
              </c:ext>
            </c:extLst>
          </c:dPt>
          <c:dPt>
            <c:idx val="7"/>
            <c:invertIfNegative val="0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F26-48B2-952C-987436520B46}"/>
              </c:ext>
            </c:extLst>
          </c:dPt>
          <c:cat>
            <c:strRef>
              <c:f>Sheet1!$A$2:$A$7</c:f>
              <c:strCache>
                <c:ptCount val="6"/>
                <c:pt idx="0">
                  <c:v>Endurmat launaforsendna 2017 og sérbókanir</c:v>
                </c:pt>
                <c:pt idx="1">
                  <c:v>Áætlaðar launahækkanir 2018</c:v>
                </c:pt>
                <c:pt idx="2">
                  <c:v>Atvinnuleysisbætur og bætur almannatrygginga</c:v>
                </c:pt>
                <c:pt idx="3">
                  <c:v>Almennar verðlagsforsendur</c:v>
                </c:pt>
                <c:pt idx="4">
                  <c:v>Gengisbreytingar</c:v>
                </c:pt>
                <c:pt idx="5">
                  <c:v>Samtals</c:v>
                </c:pt>
              </c:strCache>
            </c:strRef>
          </c:cat>
          <c:val>
            <c:numRef>
              <c:f>Sheet1!$B$2:$B$7</c:f>
              <c:numCache>
                <c:formatCode>#,##0.0</c:formatCode>
                <c:ptCount val="6"/>
                <c:pt idx="1">
                  <c:v>3.3</c:v>
                </c:pt>
                <c:pt idx="2">
                  <c:v>10</c:v>
                </c:pt>
                <c:pt idx="3">
                  <c:v>16.7</c:v>
                </c:pt>
                <c:pt idx="4">
                  <c:v>17.899999999999999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F26-48B2-952C-987436520B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DF26-48B2-952C-987436520B4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DF26-48B2-952C-987436520B4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DF26-48B2-952C-987436520B46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DF26-48B2-952C-987436520B46}"/>
              </c:ext>
            </c:extLst>
          </c:dPt>
          <c:dPt>
            <c:idx val="5"/>
            <c:invertIfNegative val="0"/>
            <c:bubble3D val="0"/>
            <c:spPr>
              <a:solidFill>
                <a:srgbClr val="00468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DF26-48B2-952C-987436520B46}"/>
              </c:ext>
            </c:extLst>
          </c:dPt>
          <c:dPt>
            <c:idx val="6"/>
            <c:invertIfNegative val="0"/>
            <c:bubble3D val="0"/>
            <c:spPr>
              <a:solidFill>
                <a:srgbClr val="00468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DF26-48B2-952C-987436520B46}"/>
              </c:ext>
            </c:extLst>
          </c:dPt>
          <c:dLbls>
            <c:dLbl>
              <c:idx val="0"/>
              <c:layout>
                <c:manualLayout>
                  <c:x val="1.3428321260003703E-3"/>
                  <c:y val="-0.101716409601015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F26-48B2-952C-987436520B46}"/>
                </c:ext>
              </c:extLst>
            </c:dLbl>
            <c:dLbl>
              <c:idx val="1"/>
              <c:layout>
                <c:manualLayout>
                  <c:x val="0"/>
                  <c:y val="-0.1543859640479242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F26-48B2-952C-987436520B46}"/>
                </c:ext>
              </c:extLst>
            </c:dLbl>
            <c:dLbl>
              <c:idx val="2"/>
              <c:layout>
                <c:manualLayout>
                  <c:x val="-8.0437387633125143E-17"/>
                  <c:y val="-0.1316792652187864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F26-48B2-952C-987436520B46}"/>
                </c:ext>
              </c:extLst>
            </c:dLbl>
            <c:dLbl>
              <c:idx val="3"/>
              <c:layout>
                <c:manualLayout>
                  <c:x val="5.7304095703747462E-3"/>
                  <c:y val="-6.28927896435044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F26-48B2-952C-987436520B46}"/>
                </c:ext>
              </c:extLst>
            </c:dLbl>
            <c:dLbl>
              <c:idx val="4"/>
              <c:layout>
                <c:manualLayout>
                  <c:x val="0"/>
                  <c:y val="-5.31395170765873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F26-48B2-952C-987436520B46}"/>
                </c:ext>
              </c:extLst>
            </c:dLbl>
            <c:dLbl>
              <c:idx val="5"/>
              <c:layout>
                <c:manualLayout>
                  <c:x val="-1.7018145260546615E-3"/>
                  <c:y val="-0.3213351377648422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F26-48B2-952C-987436520B46}"/>
                </c:ext>
              </c:extLst>
            </c:dLbl>
            <c:dLbl>
              <c:idx val="6"/>
              <c:layout>
                <c:manualLayout>
                  <c:x val="0"/>
                  <c:y val="-0.3441384043875712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F26-48B2-952C-987436520B46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Endurmat launaforsendna 2017 og sérbókanir</c:v>
                </c:pt>
                <c:pt idx="1">
                  <c:v>Áætlaðar launahækkanir 2018</c:v>
                </c:pt>
                <c:pt idx="2">
                  <c:v>Atvinnuleysisbætur og bætur almannatrygginga</c:v>
                </c:pt>
                <c:pt idx="3">
                  <c:v>Almennar verðlagsforsendur</c:v>
                </c:pt>
                <c:pt idx="4">
                  <c:v>Gengisbreytingar</c:v>
                </c:pt>
                <c:pt idx="5">
                  <c:v>Samtals</c:v>
                </c:pt>
              </c:strCache>
            </c:strRef>
          </c:cat>
          <c:val>
            <c:numRef>
              <c:f>Sheet1!$C$2:$C$7</c:f>
              <c:numCache>
                <c:formatCode>#,##0.0</c:formatCode>
                <c:ptCount val="6"/>
                <c:pt idx="0">
                  <c:v>3.3</c:v>
                </c:pt>
                <c:pt idx="1">
                  <c:v>6.7</c:v>
                </c:pt>
                <c:pt idx="2">
                  <c:v>6.7</c:v>
                </c:pt>
                <c:pt idx="3">
                  <c:v>2.7</c:v>
                </c:pt>
                <c:pt idx="4" formatCode="\-#,##0.0">
                  <c:v>1.5</c:v>
                </c:pt>
                <c:pt idx="5">
                  <c:v>17.899999999999999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DF26-48B2-952C-987436520B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72253568"/>
        <c:axId val="172255104"/>
      </c:barChart>
      <c:catAx>
        <c:axId val="172253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2255104"/>
        <c:crossesAt val="0"/>
        <c:auto val="0"/>
        <c:lblAlgn val="ctr"/>
        <c:lblOffset val="100"/>
        <c:noMultiLvlLbl val="0"/>
      </c:catAx>
      <c:valAx>
        <c:axId val="172255104"/>
        <c:scaling>
          <c:orientation val="minMax"/>
          <c:max val="22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is-IS"/>
          </a:p>
        </c:txPr>
        <c:crossAx val="172253568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400">
          <a:latin typeface="Corbel" panose="020B0503020204020204" pitchFamily="34" charset="0"/>
        </a:defRPr>
      </a:pPr>
      <a:endParaRPr lang="is-I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5624903504709"/>
          <c:y val="0.17924555619443949"/>
          <c:w val="0.60979658792650926"/>
          <c:h val="0.72614951998672606"/>
        </c:manualLayout>
      </c:layout>
      <c:pie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Column3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F4CA5A"/>
              </a:solidFill>
            </c:spPr>
          </c:dPt>
          <c:dPt>
            <c:idx val="2"/>
            <c:bubble3D val="0"/>
            <c:spPr>
              <a:solidFill>
                <a:srgbClr val="BB0000"/>
              </a:solidFill>
            </c:spPr>
          </c:dPt>
          <c:dPt>
            <c:idx val="4"/>
            <c:bubble3D val="0"/>
            <c:spPr>
              <a:solidFill>
                <a:schemeClr val="accent1"/>
              </a:solidFill>
            </c:spPr>
          </c:dPt>
          <c:dPt>
            <c:idx val="5"/>
            <c:bubble3D val="0"/>
            <c:spPr>
              <a:solidFill>
                <a:srgbClr val="DDDED5"/>
              </a:solidFill>
            </c:spPr>
          </c:dPt>
          <c:dLbls>
            <c:dLbl>
              <c:idx val="0"/>
              <c:layout>
                <c:manualLayout>
                  <c:x val="7.9147367608460705E-3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6.7986722247954295E-2"/>
                  <c:y val="2.733182299329539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1.4069013432144512E-4"/>
                  <c:y val="2.071202007290625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2.2315790489424118E-2"/>
                  <c:y val="6.94057781767355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3.2745098039215687E-2"/>
                  <c:y val="-2.334913996568411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6.4566929133859164E-3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1.3725490196078434E-3"/>
                  <c:y val="0.2369023045325368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0.12919300988111782"/>
                  <c:y val="0.1034615099999126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is-I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Sheet1!$A$3:$A$8</c:f>
              <c:strCache>
                <c:ptCount val="6"/>
                <c:pt idx="0">
                  <c:v>21 Háskólastig</c:v>
                </c:pt>
                <c:pt idx="1">
                  <c:v>20 Framhaldsskólastig</c:v>
                </c:pt>
                <c:pt idx="2">
                  <c:v>12 Landbúnaður</c:v>
                </c:pt>
                <c:pt idx="3">
                  <c:v>24 Heilbrigðisþjónusta utan sjúkrahúsa</c:v>
                </c:pt>
                <c:pt idx="4">
                  <c:v>25 Hjúkrunar- og endurhæfingarþjónusta</c:v>
                </c:pt>
                <c:pt idx="5">
                  <c:v>Annað </c:v>
                </c:pt>
              </c:strCache>
            </c:strRef>
          </c:cat>
          <c:val>
            <c:numRef>
              <c:f>Sheet1!$B$3:$B$8</c:f>
              <c:numCache>
                <c:formatCode>0</c:formatCode>
                <c:ptCount val="6"/>
                <c:pt idx="0">
                  <c:v>5120.3999999999996</c:v>
                </c:pt>
                <c:pt idx="1">
                  <c:v>6238.2</c:v>
                </c:pt>
                <c:pt idx="2">
                  <c:v>13826.3</c:v>
                </c:pt>
                <c:pt idx="3">
                  <c:v>19015.400000000001</c:v>
                </c:pt>
                <c:pt idx="4">
                  <c:v>33352.300000000003</c:v>
                </c:pt>
                <c:pt idx="5">
                  <c:v>18924.939999999995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is-IS" sz="1600" kern="1200">
          <a:solidFill>
            <a:schemeClr val="tx1"/>
          </a:solidFill>
          <a:latin typeface="+mn-lt"/>
          <a:ea typeface="+mn-ea"/>
          <a:cs typeface="+mn-cs"/>
        </a:defRPr>
      </a:pPr>
      <a:endParaRPr lang="is-I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38435039370079"/>
          <c:y val="9.1775380892250069E-2"/>
          <c:w val="0.77921567421259841"/>
          <c:h val="0.6174939663843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Heildarskuldir (vinstri ás)</c:v>
                </c:pt>
              </c:strCache>
            </c:strRef>
          </c:tx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Sheet1!$B$2:$B$13</c:f>
              <c:numCache>
                <c:formatCode>#,##0</c:formatCode>
                <c:ptCount val="12"/>
                <c:pt idx="0">
                  <c:v>311.01100000000002</c:v>
                </c:pt>
                <c:pt idx="1">
                  <c:v>931.32399999999996</c:v>
                </c:pt>
                <c:pt idx="2">
                  <c:v>1176.4359999999999</c:v>
                </c:pt>
                <c:pt idx="3">
                  <c:v>1285.866</c:v>
                </c:pt>
                <c:pt idx="4">
                  <c:v>1468.2750000000001</c:v>
                </c:pt>
                <c:pt idx="5">
                  <c:v>1501.4393154060001</c:v>
                </c:pt>
                <c:pt idx="6">
                  <c:v>1458.9197044959999</c:v>
                </c:pt>
                <c:pt idx="7">
                  <c:v>1492.487315406001</c:v>
                </c:pt>
                <c:pt idx="8">
                  <c:v>1339.8219559849999</c:v>
                </c:pt>
                <c:pt idx="9">
                  <c:v>1122.876</c:v>
                </c:pt>
                <c:pt idx="10">
                  <c:v>894.63499999999999</c:v>
                </c:pt>
                <c:pt idx="11">
                  <c:v>858.78099999999995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359872"/>
        <c:axId val="17336140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Skuldir, % af VLF (hægri ás)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Sheet1!$C$2:$C$13</c:f>
              <c:numCache>
                <c:formatCode>0.0%</c:formatCode>
                <c:ptCount val="12"/>
                <c:pt idx="0">
                  <c:v>0.22800523733699304</c:v>
                </c:pt>
                <c:pt idx="1">
                  <c:v>0.60029882031720327</c:v>
                </c:pt>
                <c:pt idx="2">
                  <c:v>0.73834725484941344</c:v>
                </c:pt>
                <c:pt idx="3">
                  <c:v>0.7936009104526156</c:v>
                </c:pt>
                <c:pt idx="4">
                  <c:v>0.86288666155378668</c:v>
                </c:pt>
                <c:pt idx="5">
                  <c:v>0.84421712658033543</c:v>
                </c:pt>
                <c:pt idx="6">
                  <c:v>0.77140826213461844</c:v>
                </c:pt>
                <c:pt idx="7">
                  <c:v>0.74403313525814851</c:v>
                </c:pt>
                <c:pt idx="8">
                  <c:v>0.60513546266269691</c:v>
                </c:pt>
                <c:pt idx="9">
                  <c:v>0.46362304233886698</c:v>
                </c:pt>
                <c:pt idx="10">
                  <c:v>0.3440672262443874</c:v>
                </c:pt>
                <c:pt idx="11">
                  <c:v>0.31174111701476953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Skuldir skv. skilgr. laga um opinb. fjármál (hægri ás)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Sheet1!$D$2:$D$13</c:f>
              <c:numCache>
                <c:formatCode>0.0%</c:formatCode>
                <c:ptCount val="12"/>
                <c:pt idx="0">
                  <c:v>0.15155094257454488</c:v>
                </c:pt>
                <c:pt idx="1">
                  <c:v>0.48458928098877663</c:v>
                </c:pt>
                <c:pt idx="2">
                  <c:v>0.59769536398841072</c:v>
                </c:pt>
                <c:pt idx="3">
                  <c:v>0.59765733728405912</c:v>
                </c:pt>
                <c:pt idx="4">
                  <c:v>0.54912801887651808</c:v>
                </c:pt>
                <c:pt idx="5">
                  <c:v>0.57261449987095858</c:v>
                </c:pt>
                <c:pt idx="6">
                  <c:v>0.55777387442623594</c:v>
                </c:pt>
                <c:pt idx="7">
                  <c:v>0.48841527194209072</c:v>
                </c:pt>
                <c:pt idx="8">
                  <c:v>0.42575723895356898</c:v>
                </c:pt>
                <c:pt idx="9">
                  <c:v>0.35270306091187376</c:v>
                </c:pt>
                <c:pt idx="10">
                  <c:v>0.30044131644985433</c:v>
                </c:pt>
                <c:pt idx="11">
                  <c:v>0.26695329478954649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377792"/>
        <c:axId val="173375872"/>
      </c:lineChart>
      <c:catAx>
        <c:axId val="173359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3361408"/>
        <c:crosses val="autoZero"/>
        <c:auto val="1"/>
        <c:lblAlgn val="ctr"/>
        <c:lblOffset val="100"/>
        <c:noMultiLvlLbl val="0"/>
      </c:catAx>
      <c:valAx>
        <c:axId val="17336140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 smtClean="0"/>
                  <a:t>m.kr.</a:t>
                </a:r>
                <a:endParaRPr lang="is-IS"/>
              </a:p>
            </c:rich>
          </c:tx>
          <c:layout>
            <c:manualLayout>
              <c:xMode val="edge"/>
              <c:yMode val="edge"/>
              <c:x val="0"/>
              <c:y val="2.2661007864164793E-3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173359872"/>
        <c:crosses val="autoZero"/>
        <c:crossBetween val="between"/>
      </c:valAx>
      <c:valAx>
        <c:axId val="173375872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 dirty="0" smtClean="0"/>
                  <a:t>% af VLF</a:t>
                </a:r>
                <a:endParaRPr lang="is-IS" dirty="0"/>
              </a:p>
            </c:rich>
          </c:tx>
          <c:layout>
            <c:manualLayout>
              <c:xMode val="edge"/>
              <c:yMode val="edge"/>
              <c:x val="0.85016400098425193"/>
              <c:y val="2.2661007864164793E-3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173377792"/>
        <c:crosses val="max"/>
        <c:crossBetween val="between"/>
      </c:valAx>
      <c:catAx>
        <c:axId val="173377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337587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9.7929010826771634E-2"/>
          <c:y val="0.82781567487725993"/>
          <c:w val="0.79007935531496065"/>
          <c:h val="0.155982703812462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s-I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562336984872195E-2"/>
          <c:y val="0.12273620648568999"/>
          <c:w val="0.89411543334078547"/>
          <c:h val="0.604417510007498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Framleiðsluspenna (v.ás)</c:v>
                </c:pt>
              </c:strCache>
            </c:strRef>
          </c:tx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Sheet1!$B$2:$B$11</c:f>
              <c:numCache>
                <c:formatCode>0</c:formatCode>
                <c:ptCount val="10"/>
                <c:pt idx="0">
                  <c:v>-3.78</c:v>
                </c:pt>
                <c:pt idx="1">
                  <c:v>-1.74</c:v>
                </c:pt>
                <c:pt idx="2">
                  <c:v>-1.39</c:v>
                </c:pt>
                <c:pt idx="3">
                  <c:v>-0.42</c:v>
                </c:pt>
                <c:pt idx="4">
                  <c:v>-0.19</c:v>
                </c:pt>
                <c:pt idx="5">
                  <c:v>0.33</c:v>
                </c:pt>
                <c:pt idx="6">
                  <c:v>2.89</c:v>
                </c:pt>
                <c:pt idx="7">
                  <c:v>2.75</c:v>
                </c:pt>
                <c:pt idx="8">
                  <c:v>1.53</c:v>
                </c:pt>
                <c:pt idx="9">
                  <c:v>0.76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292352"/>
        <c:axId val="172454272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Atvinnuleysi (h.ás)</c:v>
                </c:pt>
              </c:strCache>
            </c:strRef>
          </c:tx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Sheet1!$C$2:$C$11</c:f>
              <c:numCache>
                <c:formatCode>0</c:formatCode>
                <c:ptCount val="10"/>
                <c:pt idx="0">
                  <c:v>7.56</c:v>
                </c:pt>
                <c:pt idx="1">
                  <c:v>7.05</c:v>
                </c:pt>
                <c:pt idx="2">
                  <c:v>6.03</c:v>
                </c:pt>
                <c:pt idx="3">
                  <c:v>5.39</c:v>
                </c:pt>
                <c:pt idx="4">
                  <c:v>4.96</c:v>
                </c:pt>
                <c:pt idx="5">
                  <c:v>4</c:v>
                </c:pt>
                <c:pt idx="6">
                  <c:v>3.01</c:v>
                </c:pt>
                <c:pt idx="7">
                  <c:v>2.72</c:v>
                </c:pt>
                <c:pt idx="8">
                  <c:v>3.03</c:v>
                </c:pt>
                <c:pt idx="9">
                  <c:v>3.53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470656"/>
        <c:axId val="172456192"/>
      </c:lineChart>
      <c:catAx>
        <c:axId val="17229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000"/>
            </a:pPr>
            <a:endParaRPr lang="is-IS"/>
          </a:p>
        </c:txPr>
        <c:crossAx val="172454272"/>
        <c:crosses val="autoZero"/>
        <c:auto val="1"/>
        <c:lblAlgn val="ctr"/>
        <c:lblOffset val="100"/>
        <c:noMultiLvlLbl val="0"/>
      </c:catAx>
      <c:valAx>
        <c:axId val="1724542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is-IS"/>
          </a:p>
        </c:txPr>
        <c:crossAx val="172292352"/>
        <c:crosses val="autoZero"/>
        <c:crossBetween val="between"/>
      </c:valAx>
      <c:valAx>
        <c:axId val="172456192"/>
        <c:scaling>
          <c:orientation val="maxMin"/>
          <c:max val="9"/>
          <c:min val="1"/>
        </c:scaling>
        <c:delete val="0"/>
        <c:axPos val="r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is-IS"/>
          </a:p>
        </c:txPr>
        <c:crossAx val="172470656"/>
        <c:crosses val="max"/>
        <c:crossBetween val="between"/>
      </c:valAx>
      <c:catAx>
        <c:axId val="17247065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72456192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0"/>
        <c:txPr>
          <a:bodyPr/>
          <a:lstStyle/>
          <a:p>
            <a:pPr>
              <a:defRPr sz="1000">
                <a:latin typeface="Corbel" panose="020B0503020204020204" pitchFamily="34" charset="0"/>
              </a:defRPr>
            </a:pPr>
            <a:endParaRPr lang="is-IS"/>
          </a:p>
        </c:txPr>
      </c:legendEntry>
      <c:legendEntry>
        <c:idx val="1"/>
        <c:txPr>
          <a:bodyPr/>
          <a:lstStyle/>
          <a:p>
            <a:pPr>
              <a:defRPr sz="1000">
                <a:latin typeface="Corbel" panose="020B0503020204020204" pitchFamily="34" charset="0"/>
              </a:defRPr>
            </a:pPr>
            <a:endParaRPr lang="is-IS"/>
          </a:p>
        </c:txPr>
      </c:legendEntry>
      <c:layout>
        <c:manualLayout>
          <c:xMode val="edge"/>
          <c:yMode val="edge"/>
          <c:x val="6.4133094074958805E-2"/>
          <c:y val="0.88777902299317302"/>
          <c:w val="0.8774848435103052"/>
          <c:h val="9.050806782748097E-2"/>
        </c:manualLayout>
      </c:layout>
      <c:overlay val="0"/>
      <c:txPr>
        <a:bodyPr/>
        <a:lstStyle/>
        <a:p>
          <a:pPr>
            <a:defRPr sz="1000"/>
          </a:pPr>
          <a:endParaRPr lang="is-I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s-I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562336984872195E-2"/>
          <c:y val="0.1060770823358628"/>
          <c:w val="0.89411543334078547"/>
          <c:h val="0.62662967554060167"/>
        </c:manualLayout>
      </c:layou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Landsframleiðsla á mann</c:v>
                </c:pt>
              </c:strCache>
            </c:strRef>
          </c:tx>
          <c:marker>
            <c:symbol val="none"/>
          </c:marker>
          <c:cat>
            <c:strRef>
              <c:f>Sheet1!$A$2:$A$26</c:f>
              <c:strCache>
                <c:ptCount val="2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</c:strCache>
            </c:str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102.64566927157182</c:v>
                </c:pt>
                <c:pt idx="2">
                  <c:v>105.91016695465758</c:v>
                </c:pt>
                <c:pt idx="3">
                  <c:v>108.61639557885563</c:v>
                </c:pt>
                <c:pt idx="4">
                  <c:v>108.24377970891936</c:v>
                </c:pt>
                <c:pt idx="5">
                  <c:v>110.03035467116599</c:v>
                </c:pt>
                <c:pt idx="6">
                  <c:v>117.87516709392098</c:v>
                </c:pt>
                <c:pt idx="7">
                  <c:v>123.43828127586029</c:v>
                </c:pt>
                <c:pt idx="8">
                  <c:v>126.62410864277602</c:v>
                </c:pt>
                <c:pt idx="9">
                  <c:v>135.10075964484133</c:v>
                </c:pt>
                <c:pt idx="10">
                  <c:v>134.811678740693</c:v>
                </c:pt>
                <c:pt idx="11">
                  <c:v>125.6122757127403</c:v>
                </c:pt>
                <c:pt idx="12">
                  <c:v>121.25744736812345</c:v>
                </c:pt>
                <c:pt idx="13">
                  <c:v>123.26091259060476</c:v>
                </c:pt>
                <c:pt idx="14">
                  <c:v>124.22401299666824</c:v>
                </c:pt>
                <c:pt idx="15">
                  <c:v>128.35594468372983</c:v>
                </c:pt>
                <c:pt idx="16">
                  <c:v>129.62983900294574</c:v>
                </c:pt>
                <c:pt idx="17">
                  <c:v>133.75634549433835</c:v>
                </c:pt>
                <c:pt idx="18">
                  <c:v>141.70133619759551</c:v>
                </c:pt>
                <c:pt idx="19">
                  <c:v>148.56053847666243</c:v>
                </c:pt>
                <c:pt idx="20">
                  <c:v>152.24538203658676</c:v>
                </c:pt>
                <c:pt idx="21">
                  <c:v>154.91048530420963</c:v>
                </c:pt>
                <c:pt idx="22">
                  <c:v>157.2750479579789</c:v>
                </c:pt>
                <c:pt idx="23">
                  <c:v>159.37553743325898</c:v>
                </c:pt>
                <c:pt idx="24">
                  <c:v>161.57467007879598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457536"/>
        <c:axId val="189459072"/>
      </c:lineChart>
      <c:lineChart>
        <c:grouping val="standard"/>
        <c:varyColors val="0"/>
        <c:ser>
          <c:idx val="2"/>
          <c:order val="1"/>
          <c:tx>
            <c:strRef>
              <c:f>Sheet1!$D$1</c:f>
              <c:strCache>
                <c:ptCount val="1"/>
                <c:pt idx="0">
                  <c:v>Kaupmáttur launa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Sheet1!$A$2:$A$26</c:f>
              <c:strCache>
                <c:ptCount val="2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103.24947589098532</c:v>
                </c:pt>
                <c:pt idx="2">
                  <c:v>104.82180293501047</c:v>
                </c:pt>
                <c:pt idx="3">
                  <c:v>106.91823899371069</c:v>
                </c:pt>
                <c:pt idx="4">
                  <c:v>109.32914046121591</c:v>
                </c:pt>
                <c:pt idx="5">
                  <c:v>113.10272536687631</c:v>
                </c:pt>
                <c:pt idx="6">
                  <c:v>114.67505241090146</c:v>
                </c:pt>
                <c:pt idx="7">
                  <c:v>117.71488469601677</c:v>
                </c:pt>
                <c:pt idx="8">
                  <c:v>120.75471698113208</c:v>
                </c:pt>
                <c:pt idx="9">
                  <c:v>125.36687631027252</c:v>
                </c:pt>
                <c:pt idx="10">
                  <c:v>120.75471698113208</c:v>
                </c:pt>
                <c:pt idx="11">
                  <c:v>111.9496855345912</c:v>
                </c:pt>
                <c:pt idx="12">
                  <c:v>111.21593291404611</c:v>
                </c:pt>
                <c:pt idx="13">
                  <c:v>114.15094339622642</c:v>
                </c:pt>
                <c:pt idx="14">
                  <c:v>117.0859538784067</c:v>
                </c:pt>
                <c:pt idx="15">
                  <c:v>119.0775681341719</c:v>
                </c:pt>
                <c:pt idx="16">
                  <c:v>123.48008385744234</c:v>
                </c:pt>
                <c:pt idx="17">
                  <c:v>130.18867924528303</c:v>
                </c:pt>
                <c:pt idx="18">
                  <c:v>142.55765199161425</c:v>
                </c:pt>
                <c:pt idx="19">
                  <c:v>149.1153039832285</c:v>
                </c:pt>
                <c:pt idx="20">
                  <c:v>154.63257023060794</c:v>
                </c:pt>
                <c:pt idx="21">
                  <c:v>159.11691476729555</c:v>
                </c:pt>
                <c:pt idx="22">
                  <c:v>162.14013614787416</c:v>
                </c:pt>
                <c:pt idx="23">
                  <c:v>164.896518462388</c:v>
                </c:pt>
                <c:pt idx="24">
                  <c:v>167.69975927624859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523840"/>
        <c:axId val="189522304"/>
      </c:lineChart>
      <c:catAx>
        <c:axId val="189457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000"/>
            </a:pPr>
            <a:endParaRPr lang="is-IS"/>
          </a:p>
        </c:txPr>
        <c:crossAx val="189459072"/>
        <c:crosses val="autoZero"/>
        <c:auto val="1"/>
        <c:lblAlgn val="ctr"/>
        <c:lblOffset val="100"/>
        <c:noMultiLvlLbl val="0"/>
      </c:catAx>
      <c:valAx>
        <c:axId val="189459072"/>
        <c:scaling>
          <c:orientation val="minMax"/>
          <c:max val="210"/>
          <c:min val="1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panose="020B0503020204020204" pitchFamily="34" charset="0"/>
              </a:defRPr>
            </a:pPr>
            <a:endParaRPr lang="is-IS"/>
          </a:p>
        </c:txPr>
        <c:crossAx val="189457536"/>
        <c:crosses val="autoZero"/>
        <c:crossBetween val="between"/>
      </c:valAx>
      <c:valAx>
        <c:axId val="189522304"/>
        <c:scaling>
          <c:orientation val="minMax"/>
          <c:max val="210"/>
          <c:min val="10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Corbel" panose="020B0503020204020204" pitchFamily="34" charset="0"/>
              </a:defRPr>
            </a:pPr>
            <a:endParaRPr lang="is-IS"/>
          </a:p>
        </c:txPr>
        <c:crossAx val="189523840"/>
        <c:crosses val="max"/>
        <c:crossBetween val="between"/>
      </c:valAx>
      <c:catAx>
        <c:axId val="189523840"/>
        <c:scaling>
          <c:orientation val="minMax"/>
        </c:scaling>
        <c:delete val="1"/>
        <c:axPos val="b"/>
        <c:majorTickMark val="out"/>
        <c:minorTickMark val="none"/>
        <c:tickLblPos val="nextTo"/>
        <c:crossAx val="189522304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1200">
              <a:latin typeface="Corbel" panose="020B0503020204020204" pitchFamily="34" charset="0"/>
            </a:defRPr>
          </a:pPr>
          <a:endParaRPr lang="is-I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s-I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481948183608297E-2"/>
          <c:y val="0.1213478625686962"/>
          <c:w val="0.90044186418035244"/>
          <c:h val="0.54790921021235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Frumjöfnuður</c:v>
                </c:pt>
              </c:strCache>
            </c:strRef>
          </c:tx>
          <c:invertIfNegative val="0"/>
          <c:cat>
            <c:strRef>
              <c:f>Sheet1!$A$2:$A$24</c:f>
              <c:strCache>
                <c:ptCount val="23"/>
                <c:pt idx="0">
                  <c:v>Ísland</c:v>
                </c:pt>
                <c:pt idx="1">
                  <c:v>Grikkland</c:v>
                </c:pt>
                <c:pt idx="2">
                  <c:v>Þýskaland</c:v>
                </c:pt>
                <c:pt idx="3">
                  <c:v>Portúgal</c:v>
                </c:pt>
                <c:pt idx="4">
                  <c:v>Írland</c:v>
                </c:pt>
                <c:pt idx="5">
                  <c:v>Lúxemborg</c:v>
                </c:pt>
                <c:pt idx="6">
                  <c:v>Ítalía</c:v>
                </c:pt>
                <c:pt idx="7">
                  <c:v>Tékkland</c:v>
                </c:pt>
                <c:pt idx="8">
                  <c:v>Ungverjaland</c:v>
                </c:pt>
                <c:pt idx="9">
                  <c:v>Holland</c:v>
                </c:pt>
                <c:pt idx="10">
                  <c:v>Slóvenía</c:v>
                </c:pt>
                <c:pt idx="11">
                  <c:v>Lettland</c:v>
                </c:pt>
                <c:pt idx="12">
                  <c:v>Svíþjóð</c:v>
                </c:pt>
                <c:pt idx="13">
                  <c:v>Eistland</c:v>
                </c:pt>
                <c:pt idx="14">
                  <c:v>Austurríki</c:v>
                </c:pt>
                <c:pt idx="15">
                  <c:v>Belgía</c:v>
                </c:pt>
                <c:pt idx="16">
                  <c:v>Slóvakía</c:v>
                </c:pt>
                <c:pt idx="17">
                  <c:v>Danmörk</c:v>
                </c:pt>
                <c:pt idx="18">
                  <c:v>Bretland</c:v>
                </c:pt>
                <c:pt idx="19">
                  <c:v>Pólland</c:v>
                </c:pt>
                <c:pt idx="20">
                  <c:v>Finnland</c:v>
                </c:pt>
                <c:pt idx="21">
                  <c:v>Frakkland</c:v>
                </c:pt>
                <c:pt idx="22">
                  <c:v>Spánn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4.4000000000000004</c:v>
                </c:pt>
                <c:pt idx="1">
                  <c:v>3.3000000000000003</c:v>
                </c:pt>
                <c:pt idx="2">
                  <c:v>1.9</c:v>
                </c:pt>
                <c:pt idx="3">
                  <c:v>1.6</c:v>
                </c:pt>
                <c:pt idx="4">
                  <c:v>1.3</c:v>
                </c:pt>
                <c:pt idx="5">
                  <c:v>1.7000000000000002</c:v>
                </c:pt>
                <c:pt idx="6">
                  <c:v>1.4</c:v>
                </c:pt>
                <c:pt idx="7">
                  <c:v>0.90000000000000013</c:v>
                </c:pt>
                <c:pt idx="8">
                  <c:v>1.3</c:v>
                </c:pt>
                <c:pt idx="9">
                  <c:v>0.4</c:v>
                </c:pt>
                <c:pt idx="10">
                  <c:v>1</c:v>
                </c:pt>
                <c:pt idx="11">
                  <c:v>0.7</c:v>
                </c:pt>
                <c:pt idx="12">
                  <c:v>-0.5</c:v>
                </c:pt>
                <c:pt idx="13">
                  <c:v>0.2</c:v>
                </c:pt>
                <c:pt idx="14">
                  <c:v>0.3</c:v>
                </c:pt>
                <c:pt idx="15">
                  <c:v>-0.3</c:v>
                </c:pt>
                <c:pt idx="16">
                  <c:v>-0.5</c:v>
                </c:pt>
                <c:pt idx="17">
                  <c:v>-0.4</c:v>
                </c:pt>
                <c:pt idx="18">
                  <c:v>-1.4</c:v>
                </c:pt>
                <c:pt idx="19">
                  <c:v>-0.7</c:v>
                </c:pt>
                <c:pt idx="20">
                  <c:v>-1.6</c:v>
                </c:pt>
                <c:pt idx="21">
                  <c:v>-1.5</c:v>
                </c:pt>
                <c:pt idx="22">
                  <c:v>-2.2000000000000002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315776"/>
        <c:axId val="196342528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Hagvöxtur</c:v>
                </c:pt>
              </c:strCache>
            </c:strRef>
          </c:tx>
          <c:spPr>
            <a:ln w="19050">
              <a:noFill/>
            </a:ln>
          </c:spPr>
          <c:xVal>
            <c:strRef>
              <c:f>Sheet1!$A$2:$A$24</c:f>
              <c:strCache>
                <c:ptCount val="23"/>
                <c:pt idx="0">
                  <c:v>Ísland</c:v>
                </c:pt>
                <c:pt idx="1">
                  <c:v>Grikkland</c:v>
                </c:pt>
                <c:pt idx="2">
                  <c:v>Þýskaland</c:v>
                </c:pt>
                <c:pt idx="3">
                  <c:v>Portúgal</c:v>
                </c:pt>
                <c:pt idx="4">
                  <c:v>Írland</c:v>
                </c:pt>
                <c:pt idx="5">
                  <c:v>Lúxemborg</c:v>
                </c:pt>
                <c:pt idx="6">
                  <c:v>Ítalía</c:v>
                </c:pt>
                <c:pt idx="7">
                  <c:v>Tékkland</c:v>
                </c:pt>
                <c:pt idx="8">
                  <c:v>Ungverjaland</c:v>
                </c:pt>
                <c:pt idx="9">
                  <c:v>Holland</c:v>
                </c:pt>
                <c:pt idx="10">
                  <c:v>Slóvenía</c:v>
                </c:pt>
                <c:pt idx="11">
                  <c:v>Lettland</c:v>
                </c:pt>
                <c:pt idx="12">
                  <c:v>Svíþjóð</c:v>
                </c:pt>
                <c:pt idx="13">
                  <c:v>Eistland</c:v>
                </c:pt>
                <c:pt idx="14">
                  <c:v>Austurríki</c:v>
                </c:pt>
                <c:pt idx="15">
                  <c:v>Belgía</c:v>
                </c:pt>
                <c:pt idx="16">
                  <c:v>Slóvakía</c:v>
                </c:pt>
                <c:pt idx="17">
                  <c:v>Danmörk</c:v>
                </c:pt>
                <c:pt idx="18">
                  <c:v>Bretland</c:v>
                </c:pt>
                <c:pt idx="19">
                  <c:v>Pólland</c:v>
                </c:pt>
                <c:pt idx="20">
                  <c:v>Finnland</c:v>
                </c:pt>
                <c:pt idx="21">
                  <c:v>Frakkland</c:v>
                </c:pt>
                <c:pt idx="22">
                  <c:v>Spánn</c:v>
                </c:pt>
              </c:strCache>
            </c:strRef>
          </c:xVal>
          <c:yVal>
            <c:numRef>
              <c:f>Sheet1!$C$2:$C$24</c:f>
              <c:numCache>
                <c:formatCode>General</c:formatCode>
                <c:ptCount val="23"/>
                <c:pt idx="0">
                  <c:v>7.2</c:v>
                </c:pt>
                <c:pt idx="1">
                  <c:v>0</c:v>
                </c:pt>
                <c:pt idx="2">
                  <c:v>1.9</c:v>
                </c:pt>
                <c:pt idx="3">
                  <c:v>1.4</c:v>
                </c:pt>
                <c:pt idx="4">
                  <c:v>5.0999999999999996</c:v>
                </c:pt>
                <c:pt idx="5">
                  <c:v>4.2</c:v>
                </c:pt>
                <c:pt idx="6">
                  <c:v>0.90000000000000013</c:v>
                </c:pt>
                <c:pt idx="7">
                  <c:v>2.6</c:v>
                </c:pt>
                <c:pt idx="8">
                  <c:v>2</c:v>
                </c:pt>
                <c:pt idx="9">
                  <c:v>2.2000000000000002</c:v>
                </c:pt>
                <c:pt idx="10">
                  <c:v>2.5</c:v>
                </c:pt>
                <c:pt idx="11">
                  <c:v>2</c:v>
                </c:pt>
                <c:pt idx="12">
                  <c:v>3.2</c:v>
                </c:pt>
                <c:pt idx="13">
                  <c:v>1.6</c:v>
                </c:pt>
                <c:pt idx="14">
                  <c:v>1.5</c:v>
                </c:pt>
                <c:pt idx="15">
                  <c:v>1.2</c:v>
                </c:pt>
                <c:pt idx="16">
                  <c:v>3.3000000000000003</c:v>
                </c:pt>
                <c:pt idx="17">
                  <c:v>1.7000000000000002</c:v>
                </c:pt>
                <c:pt idx="18">
                  <c:v>1.8000000000000003</c:v>
                </c:pt>
                <c:pt idx="19">
                  <c:v>2.7</c:v>
                </c:pt>
                <c:pt idx="20">
                  <c:v>1.9</c:v>
                </c:pt>
                <c:pt idx="21">
                  <c:v>1.2</c:v>
                </c:pt>
                <c:pt idx="22">
                  <c:v>3.2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Vaxtajöfnuður</c:v>
                </c:pt>
              </c:strCache>
            </c:strRef>
          </c:tx>
          <c:spPr>
            <a:ln w="19050">
              <a:noFill/>
            </a:ln>
          </c:spPr>
          <c:xVal>
            <c:strRef>
              <c:f>Sheet1!$A$2:$A$24</c:f>
              <c:strCache>
                <c:ptCount val="23"/>
                <c:pt idx="0">
                  <c:v>Ísland</c:v>
                </c:pt>
                <c:pt idx="1">
                  <c:v>Grikkland</c:v>
                </c:pt>
                <c:pt idx="2">
                  <c:v>Þýskaland</c:v>
                </c:pt>
                <c:pt idx="3">
                  <c:v>Portúgal</c:v>
                </c:pt>
                <c:pt idx="4">
                  <c:v>Írland</c:v>
                </c:pt>
                <c:pt idx="5">
                  <c:v>Lúxemborg</c:v>
                </c:pt>
                <c:pt idx="6">
                  <c:v>Ítalía</c:v>
                </c:pt>
                <c:pt idx="7">
                  <c:v>Tékkland</c:v>
                </c:pt>
                <c:pt idx="8">
                  <c:v>Ungverjaland</c:v>
                </c:pt>
                <c:pt idx="9">
                  <c:v>Holland</c:v>
                </c:pt>
                <c:pt idx="10">
                  <c:v>Slóvenía</c:v>
                </c:pt>
                <c:pt idx="11">
                  <c:v>Lettland</c:v>
                </c:pt>
                <c:pt idx="12">
                  <c:v>Svíþjóð</c:v>
                </c:pt>
                <c:pt idx="13">
                  <c:v>Eistland</c:v>
                </c:pt>
                <c:pt idx="14">
                  <c:v>Austurríki</c:v>
                </c:pt>
                <c:pt idx="15">
                  <c:v>Belgía</c:v>
                </c:pt>
                <c:pt idx="16">
                  <c:v>Slóvakía</c:v>
                </c:pt>
                <c:pt idx="17">
                  <c:v>Danmörk</c:v>
                </c:pt>
                <c:pt idx="18">
                  <c:v>Bretland</c:v>
                </c:pt>
                <c:pt idx="19">
                  <c:v>Pólland</c:v>
                </c:pt>
                <c:pt idx="20">
                  <c:v>Finnland</c:v>
                </c:pt>
                <c:pt idx="21">
                  <c:v>Frakkland</c:v>
                </c:pt>
                <c:pt idx="22">
                  <c:v>Spánn</c:v>
                </c:pt>
              </c:strCache>
            </c:strRef>
          </c:xVal>
          <c:yVal>
            <c:numRef>
              <c:f>Sheet1!$D$2:$D$24</c:f>
              <c:numCache>
                <c:formatCode>General</c:formatCode>
                <c:ptCount val="23"/>
                <c:pt idx="0">
                  <c:v>-3.4</c:v>
                </c:pt>
                <c:pt idx="1">
                  <c:v>-3</c:v>
                </c:pt>
                <c:pt idx="2">
                  <c:v>-1.0999999999999999</c:v>
                </c:pt>
                <c:pt idx="3">
                  <c:v>-3.9000000000000004</c:v>
                </c:pt>
                <c:pt idx="4">
                  <c:v>-2.1999999999999997</c:v>
                </c:pt>
                <c:pt idx="5">
                  <c:v>0.2</c:v>
                </c:pt>
                <c:pt idx="6">
                  <c:v>-3.8</c:v>
                </c:pt>
                <c:pt idx="7">
                  <c:v>-0.8</c:v>
                </c:pt>
                <c:pt idx="8">
                  <c:v>-3.1</c:v>
                </c:pt>
                <c:pt idx="9">
                  <c:v>-0.8</c:v>
                </c:pt>
                <c:pt idx="10">
                  <c:v>-2.7</c:v>
                </c:pt>
                <c:pt idx="11">
                  <c:v>-0.90000000000000013</c:v>
                </c:pt>
                <c:pt idx="12">
                  <c:v>9.9999999999999978E-2</c:v>
                </c:pt>
                <c:pt idx="13">
                  <c:v>0</c:v>
                </c:pt>
                <c:pt idx="14">
                  <c:v>-1.7000000000000002</c:v>
                </c:pt>
                <c:pt idx="15">
                  <c:v>-2.6</c:v>
                </c:pt>
                <c:pt idx="16">
                  <c:v>-1.4</c:v>
                </c:pt>
                <c:pt idx="17">
                  <c:v>-0.59999999999999987</c:v>
                </c:pt>
                <c:pt idx="18">
                  <c:v>-2.2000000000000002</c:v>
                </c:pt>
                <c:pt idx="19">
                  <c:v>-1.5</c:v>
                </c:pt>
                <c:pt idx="20">
                  <c:v>-0.30000000000000004</c:v>
                </c:pt>
                <c:pt idx="21">
                  <c:v>-1.7999999999999998</c:v>
                </c:pt>
                <c:pt idx="22">
                  <c:v>-2.5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469504"/>
        <c:axId val="196344832"/>
      </c:scatterChart>
      <c:catAx>
        <c:axId val="196315776"/>
        <c:scaling>
          <c:orientation val="minMax"/>
        </c:scaling>
        <c:delete val="0"/>
        <c:axPos val="b"/>
        <c:majorTickMark val="out"/>
        <c:minorTickMark val="none"/>
        <c:tickLblPos val="low"/>
        <c:crossAx val="196342528"/>
        <c:crosses val="autoZero"/>
        <c:auto val="1"/>
        <c:lblAlgn val="ctr"/>
        <c:lblOffset val="100"/>
        <c:noMultiLvlLbl val="0"/>
      </c:catAx>
      <c:valAx>
        <c:axId val="196342528"/>
        <c:scaling>
          <c:orientation val="minMax"/>
          <c:max val="8"/>
          <c:min val="-6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 sz="1000" b="0" dirty="0" smtClean="0"/>
                  <a:t>Frumjöfnuður</a:t>
                </a:r>
              </a:p>
              <a:p>
                <a:pPr>
                  <a:defRPr/>
                </a:pPr>
                <a:r>
                  <a:rPr lang="is-IS" sz="1000" b="0" dirty="0" smtClean="0"/>
                  <a:t>% af VLF</a:t>
                </a:r>
                <a:endParaRPr lang="is-IS" sz="1000" b="0" dirty="0"/>
              </a:p>
            </c:rich>
          </c:tx>
          <c:layout>
            <c:manualLayout>
              <c:xMode val="edge"/>
              <c:yMode val="edge"/>
              <c:x val="0"/>
              <c:y val="1.916149685834725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96315776"/>
        <c:crosses val="autoZero"/>
        <c:crossBetween val="between"/>
        <c:majorUnit val="2"/>
      </c:valAx>
      <c:valAx>
        <c:axId val="196344832"/>
        <c:scaling>
          <c:orientation val="minMax"/>
          <c:min val="-6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 sz="1000" b="0" dirty="0" smtClean="0"/>
                  <a:t>Hagvöxtur</a:t>
                </a:r>
              </a:p>
              <a:p>
                <a:pPr>
                  <a:defRPr/>
                </a:pPr>
                <a:r>
                  <a:rPr lang="is-IS" sz="1000" b="0" dirty="0" smtClean="0"/>
                  <a:t>%</a:t>
                </a:r>
              </a:p>
            </c:rich>
          </c:tx>
          <c:layout>
            <c:manualLayout>
              <c:xMode val="edge"/>
              <c:yMode val="edge"/>
              <c:x val="0.94174837428259106"/>
              <c:y val="2.242623081205758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96469504"/>
        <c:crosses val="max"/>
        <c:crossBetween val="midCat"/>
        <c:majorUnit val="2"/>
      </c:valAx>
      <c:valAx>
        <c:axId val="196469504"/>
        <c:scaling>
          <c:orientation val="minMax"/>
        </c:scaling>
        <c:delete val="1"/>
        <c:axPos val="b"/>
        <c:majorTickMark val="out"/>
        <c:minorTickMark val="none"/>
        <c:tickLblPos val="nextTo"/>
        <c:crossAx val="19634483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6937795771000606"/>
          <c:y val="0.90572059174421382"/>
          <c:w val="0.46124399077191197"/>
          <c:h val="6.3976377952755903E-2"/>
        </c:manualLayout>
      </c:layout>
      <c:overlay val="0"/>
      <c:txPr>
        <a:bodyPr/>
        <a:lstStyle/>
        <a:p>
          <a:pPr>
            <a:defRPr sz="1600"/>
          </a:pPr>
          <a:endParaRPr lang="is-I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s-I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161093993685573E-2"/>
          <c:y val="0.10391720468694957"/>
          <c:w val="0.93155388185172505"/>
          <c:h val="0.75047903284749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noFill/>
            </c:spPr>
          </c:dPt>
          <c:dPt>
            <c:idx val="2"/>
            <c:invertIfNegative val="0"/>
            <c:bubble3D val="0"/>
            <c:spPr>
              <a:noFill/>
            </c:spPr>
          </c:dPt>
          <c:dPt>
            <c:idx val="3"/>
            <c:invertIfNegative val="0"/>
            <c:bubble3D val="0"/>
            <c:spPr>
              <a:noFill/>
            </c:spPr>
          </c:dPt>
          <c:dPt>
            <c:idx val="4"/>
            <c:invertIfNegative val="0"/>
            <c:bubble3D val="0"/>
            <c:spPr>
              <a:noFill/>
            </c:spPr>
          </c:dPt>
          <c:dPt>
            <c:idx val="5"/>
            <c:invertIfNegative val="0"/>
            <c:bubble3D val="0"/>
            <c:spPr>
              <a:solidFill>
                <a:srgbClr val="00468C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Sheet1!$A$2:$A$7</c:f>
              <c:strCache>
                <c:ptCount val="6"/>
                <c:pt idx="0">
                  <c:v>Fjárlög 2017</c:v>
                </c:pt>
                <c:pt idx="1">
                  <c:v>Sjúkra- og almannatryggingar</c:v>
                </c:pt>
                <c:pt idx="2">
                  <c:v>Útlendingamál</c:v>
                </c:pt>
                <c:pt idx="3">
                  <c:v>Vaxtagjöld</c:v>
                </c:pt>
                <c:pt idx="4">
                  <c:v>Annað</c:v>
                </c:pt>
                <c:pt idx="5">
                  <c:v>Endurmetin útgjöld 2017</c:v>
                </c:pt>
              </c:strCache>
            </c:strRef>
          </c:cat>
          <c:val>
            <c:numRef>
              <c:f>Sheet1!$B$2:$B$7</c:f>
              <c:numCache>
                <c:formatCode>#,##0.0</c:formatCode>
                <c:ptCount val="6"/>
                <c:pt idx="0">
                  <c:v>764.93799999999999</c:v>
                </c:pt>
                <c:pt idx="1">
                  <c:v>764.93799999999999</c:v>
                </c:pt>
                <c:pt idx="2">
                  <c:v>774.80600000000004</c:v>
                </c:pt>
                <c:pt idx="3">
                  <c:v>776.98</c:v>
                </c:pt>
                <c:pt idx="4">
                  <c:v>783.68000000000006</c:v>
                </c:pt>
                <c:pt idx="5">
                  <c:v>785.60600000000011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B7AA97"/>
              </a:solidFill>
            </c:spPr>
          </c:dPt>
          <c:dPt>
            <c:idx val="2"/>
            <c:invertIfNegative val="0"/>
            <c:bubble3D val="0"/>
            <c:spPr>
              <a:solidFill>
                <a:srgbClr val="B7AA97"/>
              </a:solidFill>
            </c:spPr>
          </c:dPt>
          <c:dPt>
            <c:idx val="3"/>
            <c:invertIfNegative val="0"/>
            <c:bubble3D val="0"/>
            <c:spPr>
              <a:solidFill>
                <a:srgbClr val="B7AA97"/>
              </a:solidFill>
            </c:spPr>
          </c:dPt>
          <c:dPt>
            <c:idx val="4"/>
            <c:invertIfNegative val="0"/>
            <c:bubble3D val="0"/>
            <c:spPr>
              <a:solidFill>
                <a:srgbClr val="B7AA97"/>
              </a:solidFill>
            </c:spPr>
          </c:dPt>
          <c:dPt>
            <c:idx val="5"/>
            <c:invertIfNegative val="0"/>
            <c:bubble3D val="0"/>
            <c:spPr>
              <a:solidFill>
                <a:srgbClr val="B7AA97"/>
              </a:solidFill>
            </c:spPr>
          </c:dPt>
          <c:dLbls>
            <c:dLbl>
              <c:idx val="1"/>
              <c:layout>
                <c:manualLayout>
                  <c:x val="-2.5679885067349038E-3"/>
                  <c:y val="-0.13027519742621438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+ 9,9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282136000266905E-3"/>
                  <c:y val="-6.072260604872908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+ 2,2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077634134431165E-3"/>
                  <c:y val="-9.218469373368651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+6,7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5.346290031599795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 +1,9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077634134431165E-3"/>
                  <c:y val="4.80350193031398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785,6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Sheet1!$A$2:$A$7</c:f>
              <c:strCache>
                <c:ptCount val="6"/>
                <c:pt idx="0">
                  <c:v>Fjárlög 2017</c:v>
                </c:pt>
                <c:pt idx="1">
                  <c:v>Sjúkra- og almannatryggingar</c:v>
                </c:pt>
                <c:pt idx="2">
                  <c:v>Útlendingamál</c:v>
                </c:pt>
                <c:pt idx="3">
                  <c:v>Vaxtagjöld</c:v>
                </c:pt>
                <c:pt idx="4">
                  <c:v>Annað</c:v>
                </c:pt>
                <c:pt idx="5">
                  <c:v>Endurmetin útgjöld 2017</c:v>
                </c:pt>
              </c:strCache>
            </c:strRef>
          </c:cat>
          <c:val>
            <c:numRef>
              <c:f>Sheet1!$C$2:$C$7</c:f>
              <c:numCache>
                <c:formatCode>#,##0.0</c:formatCode>
                <c:ptCount val="6"/>
                <c:pt idx="0">
                  <c:v>0</c:v>
                </c:pt>
                <c:pt idx="1">
                  <c:v>9.8680000000000003</c:v>
                </c:pt>
                <c:pt idx="2">
                  <c:v>2.1739999999999999</c:v>
                </c:pt>
                <c:pt idx="3">
                  <c:v>6.7</c:v>
                </c:pt>
                <c:pt idx="4">
                  <c:v>1.9260000000000002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48426752"/>
        <c:axId val="148428288"/>
      </c:barChart>
      <c:catAx>
        <c:axId val="148426752"/>
        <c:scaling>
          <c:orientation val="minMax"/>
        </c:scaling>
        <c:delete val="0"/>
        <c:axPos val="b"/>
        <c:majorTickMark val="out"/>
        <c:minorTickMark val="none"/>
        <c:tickLblPos val="nextTo"/>
        <c:crossAx val="148428288"/>
        <c:crossesAt val="0.94000000000000006"/>
        <c:auto val="1"/>
        <c:lblAlgn val="ctr"/>
        <c:lblOffset val="100"/>
        <c:noMultiLvlLbl val="0"/>
      </c:catAx>
      <c:valAx>
        <c:axId val="1484282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is-IS"/>
          </a:p>
        </c:txPr>
        <c:crossAx val="148426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Corbel" panose="020B0503020204020204" pitchFamily="34" charset="0"/>
        </a:defRPr>
      </a:pPr>
      <a:endParaRPr lang="is-I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690036701096879E-2"/>
          <c:y val="0.12539671765167285"/>
          <c:w val="0.93830996329890315"/>
          <c:h val="0.7242201714033057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468C"/>
              </a:solidFill>
              <a:ln w="3175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56-4F12-80DA-886FB7B29622}"/>
              </c:ext>
            </c:extLst>
          </c:dPt>
          <c:dPt>
            <c:idx val="1"/>
            <c:invertIfNegative val="0"/>
            <c:bubble3D val="0"/>
            <c:spPr>
              <a:solidFill>
                <a:sysClr val="window" lastClr="FFFFFF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56-4F12-80DA-886FB7B29622}"/>
              </c:ext>
            </c:extLst>
          </c:dPt>
          <c:dPt>
            <c:idx val="2"/>
            <c:invertIfNegative val="0"/>
            <c:bubble3D val="0"/>
            <c:spPr>
              <a:solidFill>
                <a:sysClr val="window" lastClr="FFFFFF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A56-4F12-80DA-886FB7B29622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A56-4F12-80DA-886FB7B29622}"/>
              </c:ext>
            </c:extLst>
          </c:dPt>
          <c:dPt>
            <c:idx val="4"/>
            <c:invertIfNegative val="0"/>
            <c:bubble3D val="0"/>
            <c:spPr>
              <a:solidFill>
                <a:sysClr val="window" lastClr="FFFFFF"/>
              </a:solidFill>
              <a:ln w="317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A56-4F12-80DA-886FB7B29622}"/>
              </c:ext>
            </c:extLst>
          </c:dPt>
          <c:dPt>
            <c:idx val="5"/>
            <c:invertIfNegative val="0"/>
            <c:bubble3D val="0"/>
            <c:spPr>
              <a:solidFill>
                <a:sysClr val="window" lastClr="FFFFFF"/>
              </a:solidFill>
              <a:ln w="317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A56-4F12-80DA-886FB7B29622}"/>
              </c:ext>
            </c:extLst>
          </c:dPt>
          <c:dPt>
            <c:idx val="6"/>
            <c:invertIfNegative val="0"/>
            <c:bubble3D val="0"/>
            <c:spPr>
              <a:solidFill>
                <a:sysClr val="window" lastClr="FFFFFF"/>
              </a:solidFill>
              <a:ln w="317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A56-4F12-80DA-886FB7B29622}"/>
              </c:ext>
            </c:extLst>
          </c:dPt>
          <c:dPt>
            <c:idx val="7"/>
            <c:invertIfNegative val="0"/>
            <c:bubble3D val="0"/>
            <c:spPr>
              <a:solidFill>
                <a:srgbClr val="00468C"/>
              </a:solidFill>
              <a:ln w="3175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A56-4F12-80DA-886FB7B2962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A56-4F12-80DA-886FB7B29622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56-4F12-80DA-886FB7B29622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56-4F12-80DA-886FB7B29622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56-4F12-80DA-886FB7B29622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56-4F12-80DA-886FB7B29622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56-4F12-80DA-886FB7B29622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A56-4F12-80DA-886FB7B296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+mn-lt"/>
                  </a:defRPr>
                </a:pPr>
                <a:endParaRPr lang="is-I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Sheet1!$A$1:$A$8</c:f>
              <c:strCache>
                <c:ptCount val="8"/>
                <c:pt idx="0">
                  <c:v>Fjárlög
2017</c:v>
                </c:pt>
                <c:pt idx="1">
                  <c:v>Tekjuskattar, tr.gjald o.fl.</c:v>
                </c:pt>
                <c:pt idx="2">
                  <c:v>Veltu-
skattar</c:v>
                </c:pt>
                <c:pt idx="3">
                  <c:v>Vextir</c:v>
                </c:pt>
                <c:pt idx="4">
                  <c:v>Arður</c:v>
                </c:pt>
                <c:pt idx="5">
                  <c:v>Veiði-
gjöld</c:v>
                </c:pt>
                <c:pt idx="6">
                  <c:v>Annað</c:v>
                </c:pt>
                <c:pt idx="7">
                  <c:v>Endurskoðuð
áætlun 2017</c:v>
                </c:pt>
              </c:strCache>
            </c:strRef>
          </c:cat>
          <c:val>
            <c:numRef>
              <c:f>Sheet1!$B$1:$B$8</c:f>
              <c:numCache>
                <c:formatCode>0.0</c:formatCode>
                <c:ptCount val="8"/>
                <c:pt idx="0">
                  <c:v>776.00710000000026</c:v>
                </c:pt>
                <c:pt idx="1">
                  <c:v>775.68506000000025</c:v>
                </c:pt>
                <c:pt idx="2">
                  <c:v>775.68506000000025</c:v>
                </c:pt>
                <c:pt idx="3">
                  <c:v>778.46806000000026</c:v>
                </c:pt>
                <c:pt idx="4">
                  <c:v>778.8991449807105</c:v>
                </c:pt>
                <c:pt idx="5">
                  <c:v>799.24283387245998</c:v>
                </c:pt>
                <c:pt idx="6">
                  <c:v>800.10283387246</c:v>
                </c:pt>
                <c:pt idx="7">
                  <c:v>800.46433387245997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3A56-4F12-80DA-886FB7B29622}"/>
            </c:ext>
          </c:extLst>
        </c:ser>
        <c:ser>
          <c:idx val="1"/>
          <c:order val="1"/>
          <c:spPr>
            <a:solidFill>
              <a:schemeClr val="accent3"/>
            </a:solidFill>
            <a:ln w="3175">
              <a:noFill/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4CA5A"/>
              </a:solidFill>
              <a:ln w="3175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3A56-4F12-80DA-886FB7B29622}"/>
              </c:ext>
            </c:extLst>
          </c:dPt>
          <c:dPt>
            <c:idx val="2"/>
            <c:invertIfNegative val="0"/>
            <c:bubble3D val="0"/>
            <c:spPr>
              <a:solidFill>
                <a:srgbClr val="B7AA97"/>
              </a:solidFill>
              <a:ln w="3175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3A56-4F12-80DA-886FB7B29622}"/>
              </c:ext>
            </c:extLst>
          </c:dPt>
          <c:dPt>
            <c:idx val="3"/>
            <c:invertIfNegative val="0"/>
            <c:bubble3D val="0"/>
            <c:spPr>
              <a:solidFill>
                <a:srgbClr val="B7AA97"/>
              </a:solidFill>
              <a:ln w="3175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3A56-4F12-80DA-886FB7B29622}"/>
              </c:ext>
            </c:extLst>
          </c:dPt>
          <c:dPt>
            <c:idx val="4"/>
            <c:invertIfNegative val="0"/>
            <c:bubble3D val="0"/>
            <c:spPr>
              <a:solidFill>
                <a:srgbClr val="B7AA97"/>
              </a:solidFill>
              <a:ln w="3175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3A56-4F12-80DA-886FB7B29622}"/>
              </c:ext>
            </c:extLst>
          </c:dPt>
          <c:dPt>
            <c:idx val="5"/>
            <c:invertIfNegative val="0"/>
            <c:bubble3D val="0"/>
            <c:spPr>
              <a:solidFill>
                <a:srgbClr val="B7AA97"/>
              </a:solidFill>
              <a:ln w="3175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3A56-4F12-80DA-886FB7B29622}"/>
              </c:ext>
            </c:extLst>
          </c:dPt>
          <c:dPt>
            <c:idx val="6"/>
            <c:invertIfNegative val="0"/>
            <c:bubble3D val="0"/>
            <c:spPr>
              <a:solidFill>
                <a:srgbClr val="B7AA97"/>
              </a:solidFill>
              <a:ln w="3175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3A56-4F12-80DA-886FB7B29622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3A56-4F12-80DA-886FB7B29622}"/>
              </c:ext>
            </c:extLst>
          </c:dPt>
          <c:dLbls>
            <c:dLbl>
              <c:idx val="1"/>
              <c:layout>
                <c:manualLayout>
                  <c:x val="0"/>
                  <c:y val="-3.563746342052071E-2"/>
                </c:manualLayout>
              </c:layout>
              <c:tx>
                <c:rich>
                  <a:bodyPr/>
                  <a:lstStyle/>
                  <a:p>
                    <a:pPr>
                      <a:defRPr sz="1100">
                        <a:solidFill>
                          <a:srgbClr val="00468C"/>
                        </a:solidFill>
                        <a:latin typeface="+mn-lt"/>
                      </a:defRPr>
                    </a:pPr>
                    <a:r>
                      <a:rPr lang="en-US">
                        <a:solidFill>
                          <a:srgbClr val="00468C"/>
                        </a:solidFill>
                      </a:rPr>
                      <a:t>-0,3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A56-4F12-80DA-886FB7B29622}"/>
                </c:ext>
              </c:extLst>
            </c:dLbl>
            <c:dLbl>
              <c:idx val="2"/>
              <c:layout>
                <c:manualLayout>
                  <c:x val="-4.729907520007428E-17"/>
                  <c:y val="-5.5440537605213142E-2"/>
                </c:manualLayout>
              </c:layout>
              <c:tx>
                <c:rich>
                  <a:bodyPr/>
                  <a:lstStyle/>
                  <a:p>
                    <a:pPr>
                      <a:defRPr sz="1100">
                        <a:solidFill>
                          <a:srgbClr val="00468C"/>
                        </a:solidFill>
                        <a:latin typeface="+mn-lt"/>
                      </a:defRPr>
                    </a:pPr>
                    <a:r>
                      <a:rPr lang="en-US">
                        <a:solidFill>
                          <a:srgbClr val="00468C"/>
                        </a:solidFill>
                      </a:rPr>
                      <a:t>+2,8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A56-4F12-80DA-886FB7B29622}"/>
                </c:ext>
              </c:extLst>
            </c:dLbl>
            <c:dLbl>
              <c:idx val="3"/>
              <c:layout>
                <c:manualLayout>
                  <c:x val="2.5799793601651187E-3"/>
                  <c:y val="-3.6514616707394337E-2"/>
                </c:manualLayout>
              </c:layout>
              <c:tx>
                <c:rich>
                  <a:bodyPr/>
                  <a:lstStyle/>
                  <a:p>
                    <a:pPr>
                      <a:defRPr sz="1100">
                        <a:solidFill>
                          <a:srgbClr val="00468C"/>
                        </a:solidFill>
                        <a:latin typeface="+mn-lt"/>
                      </a:defRPr>
                    </a:pPr>
                    <a:r>
                      <a:rPr lang="en-US">
                        <a:solidFill>
                          <a:srgbClr val="00468C"/>
                        </a:solidFill>
                      </a:rPr>
                      <a:t>+0,4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A56-4F12-80DA-886FB7B29622}"/>
                </c:ext>
              </c:extLst>
            </c:dLbl>
            <c:dLbl>
              <c:idx val="4"/>
              <c:layout>
                <c:manualLayout>
                  <c:x val="2.5799793601651187E-3"/>
                  <c:y val="-0.19674932874769963"/>
                </c:manualLayout>
              </c:layout>
              <c:tx>
                <c:rich>
                  <a:bodyPr/>
                  <a:lstStyle/>
                  <a:p>
                    <a:pPr>
                      <a:defRPr sz="1100">
                        <a:solidFill>
                          <a:srgbClr val="00468C"/>
                        </a:solidFill>
                        <a:latin typeface="+mn-lt"/>
                      </a:defRPr>
                    </a:pPr>
                    <a:r>
                      <a:rPr lang="en-US">
                        <a:solidFill>
                          <a:srgbClr val="00468C"/>
                        </a:solidFill>
                      </a:rPr>
                      <a:t>+20,3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A56-4F12-80DA-886FB7B29622}"/>
                </c:ext>
              </c:extLst>
            </c:dLbl>
            <c:dLbl>
              <c:idx val="5"/>
              <c:layout>
                <c:manualLayout>
                  <c:x val="0"/>
                  <c:y val="-3.5177014511117148E-2"/>
                </c:manualLayout>
              </c:layout>
              <c:tx>
                <c:rich>
                  <a:bodyPr/>
                  <a:lstStyle/>
                  <a:p>
                    <a:pPr>
                      <a:defRPr sz="1100">
                        <a:solidFill>
                          <a:srgbClr val="00468C"/>
                        </a:solidFill>
                        <a:latin typeface="+mn-lt"/>
                      </a:defRPr>
                    </a:pPr>
                    <a:r>
                      <a:rPr lang="en-US">
                        <a:solidFill>
                          <a:srgbClr val="00468C"/>
                        </a:solidFill>
                      </a:rPr>
                      <a:t>+0,9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A56-4F12-80DA-886FB7B29622}"/>
                </c:ext>
              </c:extLst>
            </c:dLbl>
            <c:dLbl>
              <c:idx val="6"/>
              <c:layout>
                <c:manualLayout>
                  <c:x val="0"/>
                  <c:y val="-3.5954988385072557E-2"/>
                </c:manualLayout>
              </c:layout>
              <c:tx>
                <c:rich>
                  <a:bodyPr/>
                  <a:lstStyle/>
                  <a:p>
                    <a:pPr>
                      <a:defRPr sz="1100">
                        <a:solidFill>
                          <a:srgbClr val="00468C"/>
                        </a:solidFill>
                        <a:latin typeface="+mn-lt"/>
                      </a:defRPr>
                    </a:pPr>
                    <a:r>
                      <a:rPr lang="en-US">
                        <a:solidFill>
                          <a:srgbClr val="00468C"/>
                        </a:solidFill>
                      </a:rPr>
                      <a:t>+0,4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A56-4F12-80DA-886FB7B296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  <a:latin typeface="+mn-lt"/>
                  </a:defRPr>
                </a:pPr>
                <a:endParaRPr lang="is-I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Sheet1!$A$1:$A$8</c:f>
              <c:strCache>
                <c:ptCount val="8"/>
                <c:pt idx="0">
                  <c:v>Fjárlög
2017</c:v>
                </c:pt>
                <c:pt idx="1">
                  <c:v>Tekjuskattar, tr.gjald o.fl.</c:v>
                </c:pt>
                <c:pt idx="2">
                  <c:v>Veltu-
skattar</c:v>
                </c:pt>
                <c:pt idx="3">
                  <c:v>Vextir</c:v>
                </c:pt>
                <c:pt idx="4">
                  <c:v>Arður</c:v>
                </c:pt>
                <c:pt idx="5">
                  <c:v>Veiði-
gjöld</c:v>
                </c:pt>
                <c:pt idx="6">
                  <c:v>Annað</c:v>
                </c:pt>
                <c:pt idx="7">
                  <c:v>Endurskoðuð
áætlun 2017</c:v>
                </c:pt>
              </c:strCache>
            </c:strRef>
          </c:cat>
          <c:val>
            <c:numRef>
              <c:f>Sheet1!$C$1:$C$8</c:f>
              <c:numCache>
                <c:formatCode>0.0</c:formatCode>
                <c:ptCount val="8"/>
                <c:pt idx="1">
                  <c:v>0.32204000000000449</c:v>
                </c:pt>
                <c:pt idx="2">
                  <c:v>2.7829999999999995</c:v>
                </c:pt>
                <c:pt idx="3">
                  <c:v>0.43108498071028295</c:v>
                </c:pt>
                <c:pt idx="4">
                  <c:v>20.343688891749501</c:v>
                </c:pt>
                <c:pt idx="5">
                  <c:v>0.86</c:v>
                </c:pt>
                <c:pt idx="6">
                  <c:v>0.36149999999999999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3A56-4F12-80DA-886FB7B296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48820352"/>
        <c:axId val="148821888"/>
      </c:barChart>
      <c:catAx>
        <c:axId val="148820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2060"/>
                </a:solidFill>
                <a:latin typeface="+mn-lt"/>
                <a:ea typeface="Times New Roman"/>
                <a:cs typeface="Times New Roman"/>
              </a:defRPr>
            </a:pPr>
            <a:endParaRPr lang="is-IS"/>
          </a:p>
        </c:txPr>
        <c:crossAx val="148821888"/>
        <c:crosses val="autoZero"/>
        <c:auto val="1"/>
        <c:lblAlgn val="ctr"/>
        <c:lblOffset val="100"/>
        <c:tickLblSkip val="1"/>
        <c:noMultiLvlLbl val="0"/>
      </c:catAx>
      <c:valAx>
        <c:axId val="14882188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2060"/>
                </a:solidFill>
                <a:latin typeface="+mn-lt"/>
              </a:defRPr>
            </a:pPr>
            <a:endParaRPr lang="is-IS"/>
          </a:p>
        </c:txPr>
        <c:crossAx val="148820352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45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is-I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30308553749535"/>
          <c:y val="0.13994283602798491"/>
          <c:w val="0.7580202050595588"/>
          <c:h val="0.63390240361124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Afkoma (vinstri ás)</c:v>
                </c:pt>
              </c:strCache>
            </c:strRef>
          </c:tx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Sheet1!$B$2:$B$16</c:f>
              <c:numCache>
                <c:formatCode>0.0</c:formatCode>
                <c:ptCount val="15"/>
                <c:pt idx="0">
                  <c:v>0.60767742465371555</c:v>
                </c:pt>
                <c:pt idx="1">
                  <c:v>4.0686769256526389</c:v>
                </c:pt>
                <c:pt idx="2">
                  <c:v>4.8746462446544747</c:v>
                </c:pt>
                <c:pt idx="3">
                  <c:v>3.5054382091005358</c:v>
                </c:pt>
                <c:pt idx="4">
                  <c:v>-0.10367827442225064</c:v>
                </c:pt>
                <c:pt idx="5">
                  <c:v>-8.0977134823066947</c:v>
                </c:pt>
                <c:pt idx="6">
                  <c:v>-5.9146158538566738</c:v>
                </c:pt>
                <c:pt idx="7">
                  <c:v>-4.1863173211179614</c:v>
                </c:pt>
                <c:pt idx="8">
                  <c:v>-2.6809173408154869</c:v>
                </c:pt>
                <c:pt idx="9">
                  <c:v>-1.6374241154601066</c:v>
                </c:pt>
                <c:pt idx="10">
                  <c:v>0.83804394275308169</c:v>
                </c:pt>
                <c:pt idx="11">
                  <c:v>-0.36822548819313994</c:v>
                </c:pt>
                <c:pt idx="12">
                  <c:v>0.76770069046560963</c:v>
                </c:pt>
                <c:pt idx="13">
                  <c:v>1.088970314400374</c:v>
                </c:pt>
                <c:pt idx="14">
                  <c:v>1.5876606742618442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164416"/>
        <c:axId val="14916595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Tekjur (hægri ás)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Sheet1!$C$2:$C$16</c:f>
              <c:numCache>
                <c:formatCode>0.0</c:formatCode>
                <c:ptCount val="15"/>
                <c:pt idx="0">
                  <c:v>31.994606278051148</c:v>
                </c:pt>
                <c:pt idx="1">
                  <c:v>34.088957717592827</c:v>
                </c:pt>
                <c:pt idx="2">
                  <c:v>34.069810508362629</c:v>
                </c:pt>
                <c:pt idx="3">
                  <c:v>32.916831616389992</c:v>
                </c:pt>
                <c:pt idx="4">
                  <c:v>30.259321376223543</c:v>
                </c:pt>
                <c:pt idx="5">
                  <c:v>27.298144393334177</c:v>
                </c:pt>
                <c:pt idx="6">
                  <c:v>28.355105733535233</c:v>
                </c:pt>
                <c:pt idx="7">
                  <c:v>28.630867832723901</c:v>
                </c:pt>
                <c:pt idx="8">
                  <c:v>30.467259858047154</c:v>
                </c:pt>
                <c:pt idx="9">
                  <c:v>30.766461796549038</c:v>
                </c:pt>
                <c:pt idx="10">
                  <c:v>32.337144116137956</c:v>
                </c:pt>
                <c:pt idx="11">
                  <c:v>30.158729652664078</c:v>
                </c:pt>
                <c:pt idx="12">
                  <c:v>30.387453956313625</c:v>
                </c:pt>
                <c:pt idx="13">
                  <c:v>30.792709485802295</c:v>
                </c:pt>
                <c:pt idx="14">
                  <c:v>30.256419232539812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Gjöld (hægri ás)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Sheet1!$D$2:$D$16</c:f>
              <c:numCache>
                <c:formatCode>0.0</c:formatCode>
                <c:ptCount val="15"/>
                <c:pt idx="0">
                  <c:v>31.386928853397432</c:v>
                </c:pt>
                <c:pt idx="1">
                  <c:v>30.020280791940188</c:v>
                </c:pt>
                <c:pt idx="2">
                  <c:v>29.195164263708154</c:v>
                </c:pt>
                <c:pt idx="3">
                  <c:v>29.411393407289456</c:v>
                </c:pt>
                <c:pt idx="4">
                  <c:v>30.362999650645794</c:v>
                </c:pt>
                <c:pt idx="5">
                  <c:v>35.395857875640871</c:v>
                </c:pt>
                <c:pt idx="6">
                  <c:v>34.269721587391906</c:v>
                </c:pt>
                <c:pt idx="7">
                  <c:v>32.817185153841862</c:v>
                </c:pt>
                <c:pt idx="8">
                  <c:v>33.148177198862641</c:v>
                </c:pt>
                <c:pt idx="9">
                  <c:v>32.403885912009144</c:v>
                </c:pt>
                <c:pt idx="10">
                  <c:v>31.499100173384875</c:v>
                </c:pt>
                <c:pt idx="11">
                  <c:v>30.526955140857218</c:v>
                </c:pt>
                <c:pt idx="12">
                  <c:v>29.619753265848015</c:v>
                </c:pt>
                <c:pt idx="13">
                  <c:v>29.703739171401921</c:v>
                </c:pt>
                <c:pt idx="14">
                  <c:v>28.668758558277968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192064"/>
        <c:axId val="149188992"/>
      </c:lineChart>
      <c:dateAx>
        <c:axId val="14916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49165952"/>
        <c:crosses val="autoZero"/>
        <c:auto val="0"/>
        <c:lblOffset val="100"/>
        <c:baseTimeUnit val="days"/>
      </c:dateAx>
      <c:valAx>
        <c:axId val="149165952"/>
        <c:scaling>
          <c:orientation val="minMax"/>
          <c:max val="10"/>
          <c:min val="-10"/>
        </c:scaling>
        <c:delete val="0"/>
        <c:axPos val="l"/>
        <c:majorGridlines>
          <c:spPr>
            <a:ln>
              <a:prstDash val="dash"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/>
                  <a:t>Afkoma </a:t>
                </a:r>
              </a:p>
              <a:p>
                <a:pPr>
                  <a:defRPr/>
                </a:pPr>
                <a:r>
                  <a:rPr lang="is-IS"/>
                  <a:t>% af VLF</a:t>
                </a:r>
              </a:p>
            </c:rich>
          </c:tx>
          <c:layout>
            <c:manualLayout>
              <c:xMode val="edge"/>
              <c:yMode val="edge"/>
              <c:x val="3.864734299516908E-2"/>
              <c:y val="1.9994135146136009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spPr>
          <a:ln cmpd="sng"/>
        </c:spPr>
        <c:crossAx val="149164416"/>
        <c:crosses val="autoZero"/>
        <c:crossBetween val="between"/>
        <c:majorUnit val="2"/>
      </c:valAx>
      <c:valAx>
        <c:axId val="149188992"/>
        <c:scaling>
          <c:orientation val="minMax"/>
          <c:max val="40"/>
          <c:min val="24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/>
                  <a:t>Tekjur/gjöld</a:t>
                </a:r>
              </a:p>
              <a:p>
                <a:pPr>
                  <a:defRPr/>
                </a:pPr>
                <a:r>
                  <a:rPr lang="is-IS"/>
                  <a:t>% af VLF</a:t>
                </a:r>
              </a:p>
            </c:rich>
          </c:tx>
          <c:layout>
            <c:manualLayout>
              <c:xMode val="edge"/>
              <c:yMode val="edge"/>
              <c:x val="0.77274706150861572"/>
              <c:y val="1.9244306646209013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149192064"/>
        <c:crosses val="max"/>
        <c:crossBetween val="between"/>
        <c:majorUnit val="2"/>
      </c:valAx>
      <c:catAx>
        <c:axId val="149192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9188992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b"/>
      <c:overlay val="0"/>
    </c:legend>
    <c:plotVisOnly val="1"/>
    <c:dispBlanksAs val="gap"/>
    <c:showDLblsOverMax val="0"/>
  </c:chart>
  <c:txPr>
    <a:bodyPr anchor="t"/>
    <a:lstStyle/>
    <a:p>
      <a:pPr>
        <a:defRPr sz="1400"/>
      </a:pPr>
      <a:endParaRPr lang="is-I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01731972852506"/>
          <c:y val="8.02968124623957E-2"/>
          <c:w val="0.78246980074236283"/>
          <c:h val="0.76256507180788446"/>
        </c:manualLayout>
      </c:layout>
      <c:barChart>
        <c:barDir val="bar"/>
        <c:grouping val="clustered"/>
        <c:varyColors val="0"/>
        <c:ser>
          <c:idx val="1"/>
          <c:order val="1"/>
          <c:spPr>
            <a:noFill/>
            <a:ln>
              <a:noFill/>
            </a:ln>
            <a:effectLst/>
          </c:spPr>
          <c:invertIfNegative val="0"/>
          <c:cat>
            <c:strRef>
              <c:f>Sheet1!$A$1:$A$11</c:f>
              <c:strCache>
                <c:ptCount val="11"/>
                <c:pt idx="0">
                  <c:v>Veiðigjald</c:v>
                </c:pt>
                <c:pt idx="1">
                  <c:v>Vaxtatekjur</c:v>
                </c:pt>
                <c:pt idx="2">
                  <c:v>Arðgreiðslur</c:v>
                </c:pt>
                <c:pt idx="3">
                  <c:v>Vörugjöld á 
áfengi og tóbak</c:v>
                </c:pt>
                <c:pt idx="4">
                  <c:v>Aðrir skattar</c:v>
                </c:pt>
                <c:pt idx="5">
                  <c:v>Ýmsar tekjur</c:v>
                </c:pt>
                <c:pt idx="6">
                  <c:v>Skattar á bifreiðar
 og eldsneyti</c:v>
                </c:pt>
                <c:pt idx="7">
                  <c:v>Skattar á fyrirtæki</c:v>
                </c:pt>
                <c:pt idx="8">
                  <c:v>Tryggingagjöld</c:v>
                </c:pt>
                <c:pt idx="9">
                  <c:v>Tekjuskattar einstaklinga</c:v>
                </c:pt>
                <c:pt idx="10">
                  <c:v>Virðisaukaskattur</c:v>
                </c:pt>
              </c:strCache>
            </c:strRef>
          </c:cat>
          <c:val>
            <c:numRef>
              <c:f>Sheet1!$B$1:$B$11</c:f>
              <c:numCache>
                <c:formatCode>#,##0</c:formatCode>
                <c:ptCount val="11"/>
                <c:pt idx="0">
                  <c:v>10033.4</c:v>
                </c:pt>
                <c:pt idx="1">
                  <c:v>12223.487221421306</c:v>
                </c:pt>
                <c:pt idx="2">
                  <c:v>18730</c:v>
                </c:pt>
                <c:pt idx="3">
                  <c:v>25290</c:v>
                </c:pt>
                <c:pt idx="4">
                  <c:v>36701.5</c:v>
                </c:pt>
                <c:pt idx="5">
                  <c:v>40924.721590469868</c:v>
                </c:pt>
                <c:pt idx="6">
                  <c:v>51625</c:v>
                </c:pt>
                <c:pt idx="7">
                  <c:v>91813.04</c:v>
                </c:pt>
                <c:pt idx="8">
                  <c:v>99459.36</c:v>
                </c:pt>
                <c:pt idx="9">
                  <c:v>207700</c:v>
                </c:pt>
                <c:pt idx="10">
                  <c:v>239000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FE-49E3-9D36-B26FD09AA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1533056"/>
        <c:axId val="151534592"/>
      </c:barChart>
      <c:barChart>
        <c:barDir val="bar"/>
        <c:grouping val="clustered"/>
        <c:varyColors val="0"/>
        <c:ser>
          <c:idx val="0"/>
          <c:order val="0"/>
          <c:spPr>
            <a:solidFill>
              <a:srgbClr val="0046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[1]Sheet1!$I$3:$I$13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cat>
          <c:val>
            <c:numRef>
              <c:f>Sheet1!$C$1:$C$11</c:f>
              <c:numCache>
                <c:formatCode>0%</c:formatCode>
                <c:ptCount val="11"/>
                <c:pt idx="0">
                  <c:v>1.2037665117087998E-2</c:v>
                </c:pt>
                <c:pt idx="1">
                  <c:v>1.4665242662953154E-2</c:v>
                </c:pt>
                <c:pt idx="2">
                  <c:v>2.2471491981088988E-2</c:v>
                </c:pt>
                <c:pt idx="3">
                  <c:v>3.0341913091390307E-2</c:v>
                </c:pt>
                <c:pt idx="4">
                  <c:v>4.4032966521299378E-2</c:v>
                </c:pt>
                <c:pt idx="5">
                  <c:v>4.9099815966286327E-2</c:v>
                </c:pt>
                <c:pt idx="6">
                  <c:v>6.1937574667577093E-2</c:v>
                </c:pt>
                <c:pt idx="7">
                  <c:v>0.11015355003307006</c:v>
                </c:pt>
                <c:pt idx="8">
                  <c:v>0.11932729368308824</c:v>
                </c:pt>
                <c:pt idx="9">
                  <c:v>0.24919000984902201</c:v>
                </c:pt>
                <c:pt idx="10">
                  <c:v>0.28674247642713657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1FE-49E3-9D36-B26FD09AA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axId val="151537920"/>
        <c:axId val="151536384"/>
      </c:barChart>
      <c:catAx>
        <c:axId val="151533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300"/>
            </a:pPr>
            <a:endParaRPr lang="is-IS"/>
          </a:p>
        </c:txPr>
        <c:crossAx val="151534592"/>
        <c:crosses val="autoZero"/>
        <c:auto val="1"/>
        <c:lblAlgn val="ctr"/>
        <c:lblOffset val="100"/>
        <c:noMultiLvlLbl val="0"/>
      </c:catAx>
      <c:valAx>
        <c:axId val="151534592"/>
        <c:scaling>
          <c:orientation val="minMax"/>
          <c:max val="250"/>
          <c:min val="0"/>
        </c:scaling>
        <c:delete val="0"/>
        <c:axPos val="b"/>
        <c:majorGridlines>
          <c:spPr>
            <a:ln w="9525" cap="flat" cmpd="sng" algn="ctr">
              <a:solidFill>
                <a:srgbClr val="DDDED5"/>
              </a:solidFill>
              <a:prstDash val="lgDash"/>
              <a:round/>
            </a:ln>
            <a:effectLst/>
          </c:spPr>
        </c:majorGridlines>
        <c:numFmt formatCode="##\ &quot;ma.kr.&quot;;\-##;;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5400000"/>
          <a:lstStyle/>
          <a:p>
            <a:pPr>
              <a:defRPr/>
            </a:pPr>
            <a:endParaRPr lang="is-IS"/>
          </a:p>
        </c:txPr>
        <c:crossAx val="151533056"/>
        <c:crosses val="autoZero"/>
        <c:crossBetween val="between"/>
        <c:majorUnit val="100"/>
      </c:valAx>
      <c:valAx>
        <c:axId val="151536384"/>
        <c:scaling>
          <c:orientation val="minMax"/>
          <c:max val="0.30000000000000004"/>
          <c:min val="0"/>
        </c:scaling>
        <c:delete val="0"/>
        <c:axPos val="t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is-IS"/>
          </a:p>
        </c:txPr>
        <c:crossAx val="151537920"/>
        <c:crosses val="max"/>
        <c:crossBetween val="between"/>
      </c:valAx>
      <c:catAx>
        <c:axId val="151537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15363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Corbel" panose="020B0503020204020204" pitchFamily="34" charset="0"/>
        </a:defRPr>
      </a:pPr>
      <a:endParaRPr lang="is-I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276702865673398E-2"/>
          <c:y val="8.2808041071765898E-2"/>
          <c:w val="0.88527720048005198"/>
          <c:h val="0.768075878858348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468C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7BB-41A8-9208-0FF1857B70B6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7BB-41A8-9208-0FF1857B70B6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7BB-41A8-9208-0FF1857B70B6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7BB-41A8-9208-0FF1857B70B6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7BB-41A8-9208-0FF1857B70B6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7BB-41A8-9208-0FF1857B70B6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B7BB-41A8-9208-0FF1857B70B6}"/>
              </c:ext>
            </c:extLst>
          </c:dPt>
          <c:dPt>
            <c:idx val="7"/>
            <c:invertIfNegative val="0"/>
            <c:bubble3D val="0"/>
            <c:spPr>
              <a:solidFill>
                <a:srgbClr val="00468C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7BB-41A8-9208-0FF1857B70B6}"/>
              </c:ext>
            </c:extLst>
          </c:dPt>
          <c:dLbls>
            <c:dLbl>
              <c:idx val="0"/>
              <c:layout>
                <c:manualLayout>
                  <c:x val="0"/>
                  <c:y val="-6.7035323241840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BB-41A8-9208-0FF1857B70B6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BB-41A8-9208-0FF1857B70B6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BB-41A8-9208-0FF1857B70B6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BB-41A8-9208-0FF1857B70B6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7BB-41A8-9208-0FF1857B70B6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7BB-41A8-9208-0FF1857B70B6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7BB-41A8-9208-0FF1857B70B6}"/>
                </c:ext>
              </c:extLst>
            </c:dLbl>
            <c:dLbl>
              <c:idx val="7"/>
              <c:layout>
                <c:manualLayout>
                  <c:x val="3.1305115181871628E-3"/>
                  <c:y val="-0.22983539397202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7BB-41A8-9208-0FF1857B70B6}"/>
                </c:ext>
              </c:extLst>
            </c:dLbl>
            <c:dLbl>
              <c:idx val="8"/>
              <c:layout>
                <c:manualLayout>
                  <c:x val="0"/>
                  <c:y val="-0.169982426791809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7BB-41A8-9208-0FF1857B70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is-IS" sz="1200">
                    <a:solidFill>
                      <a:schemeClr val="bg1"/>
                    </a:solidFill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Endurmetin
áætlun
2017</c:v>
                </c:pt>
                <c:pt idx="1">
                  <c:v>Endur-
mat 
skatta</c:v>
                </c:pt>
                <c:pt idx="2">
                  <c:v>Endurmat
á öðrum
tekjum</c:v>
                </c:pt>
                <c:pt idx="3">
                  <c:v>Áformaðar
kerfis-
breytingar</c:v>
                </c:pt>
                <c:pt idx="4">
                  <c:v>Lögfestar
kerfis-
breytingar</c:v>
                </c:pt>
                <c:pt idx="5">
                  <c:v>Vextir</c:v>
                </c:pt>
                <c:pt idx="6">
                  <c:v>Arður</c:v>
                </c:pt>
                <c:pt idx="7">
                  <c:v>Fjárlaga-
frumvarp
2018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800.66433387245957</c:v>
                </c:pt>
                <c:pt idx="1">
                  <c:v>800.66433387245957</c:v>
                </c:pt>
                <c:pt idx="2">
                  <c:v>845.72352387245962</c:v>
                </c:pt>
                <c:pt idx="3">
                  <c:v>851.64284546292947</c:v>
                </c:pt>
                <c:pt idx="4">
                  <c:v>855.59284546292952</c:v>
                </c:pt>
                <c:pt idx="5">
                  <c:v>854.52479770364062</c:v>
                </c:pt>
                <c:pt idx="6">
                  <c:v>833.50050881189111</c:v>
                </c:pt>
                <c:pt idx="7">
                  <c:v>833.500508811891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B7BB-41A8-9208-0FF1857B70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B7AA9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7BB-41A8-9208-0FF1857B70B6}"/>
              </c:ext>
            </c:extLst>
          </c:dPt>
          <c:dPt>
            <c:idx val="2"/>
            <c:invertIfNegative val="0"/>
            <c:bubble3D val="0"/>
            <c:spPr>
              <a:solidFill>
                <a:srgbClr val="B7AA9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7BB-41A8-9208-0FF1857B70B6}"/>
              </c:ext>
            </c:extLst>
          </c:dPt>
          <c:dPt>
            <c:idx val="3"/>
            <c:invertIfNegative val="0"/>
            <c:bubble3D val="0"/>
            <c:spPr>
              <a:solidFill>
                <a:srgbClr val="B7AA9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7BB-41A8-9208-0FF1857B70B6}"/>
              </c:ext>
            </c:extLst>
          </c:dPt>
          <c:dPt>
            <c:idx val="4"/>
            <c:invertIfNegative val="0"/>
            <c:bubble3D val="0"/>
            <c:spPr>
              <a:solidFill>
                <a:srgbClr val="B7AA9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7BB-41A8-9208-0FF1857B70B6}"/>
              </c:ext>
            </c:extLst>
          </c:dPt>
          <c:dPt>
            <c:idx val="5"/>
            <c:invertIfNegative val="0"/>
            <c:bubble3D val="0"/>
            <c:spPr>
              <a:solidFill>
                <a:srgbClr val="F4CA5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B7BB-41A8-9208-0FF1857B70B6}"/>
              </c:ext>
            </c:extLst>
          </c:dPt>
          <c:dPt>
            <c:idx val="6"/>
            <c:invertIfNegative val="0"/>
            <c:bubble3D val="0"/>
            <c:spPr>
              <a:solidFill>
                <a:srgbClr val="F4CA5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B7BB-41A8-9208-0FF1857B70B6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7BB-41A8-9208-0FF1857B70B6}"/>
                </c:ext>
              </c:extLst>
            </c:dLbl>
            <c:dLbl>
              <c:idx val="1"/>
              <c:layout>
                <c:manualLayout>
                  <c:x val="-2.8696024084463371E-17"/>
                  <c:y val="-0.2489883434696925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+45,1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7BB-41A8-9208-0FF1857B70B6}"/>
                </c:ext>
              </c:extLst>
            </c:dLbl>
            <c:dLbl>
              <c:idx val="2"/>
              <c:layout>
                <c:manualLayout>
                  <c:x val="-3.1305115181871628E-3"/>
                  <c:y val="-5.71002962297720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+5,9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7BB-41A8-9208-0FF1857B70B6}"/>
                </c:ext>
              </c:extLst>
            </c:dLbl>
            <c:dLbl>
              <c:idx val="3"/>
              <c:layout>
                <c:manualLayout>
                  <c:x val="-1.5652557590936386E-3"/>
                  <c:y val="-4.30941363697544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+4,0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7BB-41A8-9208-0FF1857B70B6}"/>
                </c:ext>
              </c:extLst>
            </c:dLbl>
            <c:dLbl>
              <c:idx val="4"/>
              <c:layout>
                <c:manualLayout>
                  <c:x val="-1.5652557590935814E-3"/>
                  <c:y val="-3.351766162092014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+2,6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7BB-41A8-9208-0FF1857B70B6}"/>
                </c:ext>
              </c:extLst>
            </c:dLbl>
            <c:dLbl>
              <c:idx val="5"/>
              <c:layout>
                <c:manualLayout>
                  <c:x val="-1.5652557590935814E-3"/>
                  <c:y val="-4.309432488303693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–3,6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7BB-41A8-9208-0FF1857B70B6}"/>
                </c:ext>
              </c:extLst>
            </c:dLbl>
            <c:dLbl>
              <c:idx val="6"/>
              <c:layout>
                <c:manualLayout>
                  <c:x val="-3.1305115181872773E-3"/>
                  <c:y val="-0.1244941717348462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–21,0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7BB-41A8-9208-0FF1857B70B6}"/>
                </c:ext>
              </c:extLst>
            </c:dLbl>
            <c:dLbl>
              <c:idx val="7"/>
              <c:layout>
                <c:manualLayout>
                  <c:x val="0"/>
                  <c:y val="-0.1460412399197235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–22,6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7BB-41A8-9208-0FF1857B70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is-IS" sz="1200"/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Endurmetin
áætlun
2017</c:v>
                </c:pt>
                <c:pt idx="1">
                  <c:v>Endur-
mat 
skatta</c:v>
                </c:pt>
                <c:pt idx="2">
                  <c:v>Endurmat
á öðrum
tekjum</c:v>
                </c:pt>
                <c:pt idx="3">
                  <c:v>Áformaðar
kerfis-
breytingar</c:v>
                </c:pt>
                <c:pt idx="4">
                  <c:v>Lögfestar
kerfis-
breytingar</c:v>
                </c:pt>
                <c:pt idx="5">
                  <c:v>Vextir</c:v>
                </c:pt>
                <c:pt idx="6">
                  <c:v>Arður</c:v>
                </c:pt>
                <c:pt idx="7">
                  <c:v>Fjárlaga-
frumvarp
2018</c:v>
                </c:pt>
              </c:strCache>
            </c:strRef>
          </c:cat>
          <c:val>
            <c:numRef>
              <c:f>Sheet1!$C$2:$C$9</c:f>
              <c:numCache>
                <c:formatCode>0.0</c:formatCode>
                <c:ptCount val="8"/>
                <c:pt idx="1">
                  <c:v>45.059190000000008</c:v>
                </c:pt>
                <c:pt idx="2">
                  <c:v>5.9193215904698731</c:v>
                </c:pt>
                <c:pt idx="3">
                  <c:v>3.95</c:v>
                </c:pt>
                <c:pt idx="4">
                  <c:v>2.57185</c:v>
                </c:pt>
                <c:pt idx="5">
                  <c:v>3.6398977592889747</c:v>
                </c:pt>
                <c:pt idx="6">
                  <c:v>21.024288891749499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B7BB-41A8-9208-0FF1857B70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51772544"/>
        <c:axId val="151872640"/>
      </c:barChart>
      <c:catAx>
        <c:axId val="151772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is-IS" sz="1200">
                <a:solidFill>
                  <a:srgbClr val="002060"/>
                </a:solidFill>
              </a:defRPr>
            </a:pPr>
            <a:endParaRPr lang="is-IS"/>
          </a:p>
        </c:txPr>
        <c:crossAx val="151872640"/>
        <c:crosses val="autoZero"/>
        <c:auto val="1"/>
        <c:lblAlgn val="ctr"/>
        <c:lblOffset val="100"/>
        <c:noMultiLvlLbl val="0"/>
      </c:catAx>
      <c:valAx>
        <c:axId val="151872640"/>
        <c:scaling>
          <c:orientation val="minMax"/>
          <c:max val="860"/>
          <c:min val="78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/>
              <a:lstStyle/>
              <a:p>
                <a:pPr>
                  <a:defRPr lang="is-IS" sz="1200"/>
                </a:pPr>
                <a:r>
                  <a:rPr lang="is-IS" sz="1400" b="0" dirty="0"/>
                  <a:t>Ma.kr.</a:t>
                </a:r>
              </a:p>
            </c:rich>
          </c:tx>
          <c:layout>
            <c:manualLayout>
              <c:xMode val="edge"/>
              <c:yMode val="edge"/>
              <c:x val="2.259834920979234E-2"/>
              <c:y val="4.1548327453604095E-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is-IS" sz="1400"/>
            </a:pPr>
            <a:endParaRPr lang="is-IS"/>
          </a:p>
        </c:txPr>
        <c:crossAx val="151772544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s-I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0.32447</cdr:x>
      <cdr:y>0.10457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1741619" cy="239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s-IS" sz="1000" dirty="0" smtClean="0">
              <a:solidFill>
                <a:schemeClr val="tx1">
                  <a:lumMod val="75000"/>
                </a:schemeClr>
              </a:solidFill>
              <a:latin typeface="Corbel" panose="020B0503020204020204" pitchFamily="34" charset="0"/>
            </a:rPr>
            <a:t>% af framleiðslugetu</a:t>
          </a:r>
          <a:endParaRPr lang="is-IS" sz="1100" dirty="0">
            <a:solidFill>
              <a:schemeClr val="tx1">
                <a:lumMod val="75000"/>
              </a:schemeClr>
            </a:solidFill>
            <a:latin typeface="Corbel" panose="020B0503020204020204" pitchFamily="34" charset="0"/>
          </a:endParaRPr>
        </a:p>
      </cdr:txBody>
    </cdr:sp>
  </cdr:relSizeAnchor>
  <cdr:relSizeAnchor xmlns:cdr="http://schemas.openxmlformats.org/drawingml/2006/chartDrawing">
    <cdr:from>
      <cdr:x>0.68647</cdr:x>
      <cdr:y>0</cdr:y>
    </cdr:from>
    <cdr:to>
      <cdr:x>1</cdr:x>
      <cdr:y>0.1129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84719" y="0"/>
          <a:ext cx="1682881" cy="258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is-IS" sz="1000" dirty="0" smtClean="0">
              <a:solidFill>
                <a:schemeClr val="tx1">
                  <a:lumMod val="75000"/>
                </a:schemeClr>
              </a:solidFill>
              <a:latin typeface="Corbel" panose="020B0503020204020204" pitchFamily="34" charset="0"/>
            </a:rPr>
            <a:t>% af vinnuafli</a:t>
          </a:r>
          <a:endParaRPr lang="is-IS" sz="1100" dirty="0">
            <a:solidFill>
              <a:schemeClr val="tx1">
                <a:lumMod val="75000"/>
              </a:schemeClr>
            </a:solidFill>
            <a:latin typeface="Corbel" panose="020B0503020204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0.31013</cdr:x>
      <cdr:y>0.1129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0"/>
          <a:ext cx="1664663" cy="258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s-IS" sz="1000" dirty="0" smtClean="0">
              <a:solidFill>
                <a:schemeClr val="tx1">
                  <a:lumMod val="75000"/>
                </a:schemeClr>
              </a:solidFill>
              <a:latin typeface="Corbel" panose="020B0503020204020204" pitchFamily="34" charset="0"/>
            </a:rPr>
            <a:t>Vísitala, 1998=100</a:t>
          </a:r>
          <a:endParaRPr lang="is-IS" sz="1000" dirty="0">
            <a:solidFill>
              <a:schemeClr val="tx1">
                <a:lumMod val="75000"/>
              </a:schemeClr>
            </a:solidFill>
            <a:latin typeface="Corbel" panose="020B0503020204020204" pitchFamily="34" charset="0"/>
          </a:endParaRPr>
        </a:p>
      </cdr:txBody>
    </cdr:sp>
  </cdr:relSizeAnchor>
  <cdr:relSizeAnchor xmlns:cdr="http://schemas.openxmlformats.org/drawingml/2006/chartDrawing">
    <cdr:from>
      <cdr:x>0.74312</cdr:x>
      <cdr:y>0.09468</cdr:y>
    </cdr:from>
    <cdr:to>
      <cdr:x>0.94171</cdr:x>
      <cdr:y>0.7195</cdr:y>
    </cdr:to>
    <cdr:sp macro="" textlink="">
      <cdr:nvSpPr>
        <cdr:cNvPr id="6" name="TextBox 7"/>
        <cdr:cNvSpPr txBox="1"/>
      </cdr:nvSpPr>
      <cdr:spPr>
        <a:xfrm xmlns:a="http://schemas.openxmlformats.org/drawingml/2006/main">
          <a:off x="3988771" y="227358"/>
          <a:ext cx="1065952" cy="15004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  <a:prstDash val="sysDot"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1050" dirty="0" smtClean="0">
              <a:latin typeface="Corbel" panose="020B0503020204020204" pitchFamily="34" charset="0"/>
            </a:rPr>
            <a:t>Spá</a:t>
          </a:r>
        </a:p>
        <a:p xmlns:a="http://schemas.openxmlformats.org/drawingml/2006/main">
          <a:pPr algn="r"/>
          <a:endParaRPr lang="is-IS" sz="1050" dirty="0">
            <a:latin typeface="Corbel" panose="020B0503020204020204" pitchFamily="34" charset="0"/>
          </a:endParaRPr>
        </a:p>
        <a:p xmlns:a="http://schemas.openxmlformats.org/drawingml/2006/main">
          <a:pPr algn="r"/>
          <a:endParaRPr lang="is-IS" sz="1050" dirty="0" smtClean="0">
            <a:latin typeface="Corbel" panose="020B0503020204020204" pitchFamily="34" charset="0"/>
          </a:endParaRPr>
        </a:p>
        <a:p xmlns:a="http://schemas.openxmlformats.org/drawingml/2006/main">
          <a:pPr algn="r"/>
          <a:endParaRPr lang="is-IS" sz="1050" dirty="0">
            <a:latin typeface="Corbel" panose="020B0503020204020204" pitchFamily="34" charset="0"/>
          </a:endParaRPr>
        </a:p>
        <a:p xmlns:a="http://schemas.openxmlformats.org/drawingml/2006/main">
          <a:pPr algn="r"/>
          <a:endParaRPr lang="is-IS" sz="1050" dirty="0" smtClean="0">
            <a:latin typeface="Corbel" panose="020B0503020204020204" pitchFamily="34" charset="0"/>
          </a:endParaRPr>
        </a:p>
        <a:p xmlns:a="http://schemas.openxmlformats.org/drawingml/2006/main">
          <a:pPr algn="r"/>
          <a:endParaRPr lang="is-IS" sz="1050" dirty="0">
            <a:latin typeface="Corbel" panose="020B0503020204020204" pitchFamily="34" charset="0"/>
          </a:endParaRPr>
        </a:p>
        <a:p xmlns:a="http://schemas.openxmlformats.org/drawingml/2006/main">
          <a:pPr algn="r"/>
          <a:endParaRPr lang="is-IS" sz="1050" dirty="0" smtClean="0">
            <a:latin typeface="Corbel" panose="020B0503020204020204" pitchFamily="34" charset="0"/>
          </a:endParaRPr>
        </a:p>
        <a:p xmlns:a="http://schemas.openxmlformats.org/drawingml/2006/main">
          <a:pPr algn="r"/>
          <a:endParaRPr lang="is-IS" dirty="0">
            <a:latin typeface="Corbel" panose="020B0503020204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0.00828</cdr:x>
      <cdr:y>0</cdr:y>
    </cdr:from>
    <cdr:to>
      <cdr:x>0.07039</cdr:x>
      <cdr:y>0.07686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7086" y="0"/>
          <a:ext cx="653143" cy="373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s-IS" sz="1100" dirty="0"/>
        </a:p>
      </cdr:txBody>
    </cdr:sp>
  </cdr:relSizeAnchor>
  <cdr:relSizeAnchor xmlns:cdr="http://schemas.openxmlformats.org/drawingml/2006/chartDrawing">
    <cdr:from>
      <cdr:x>0</cdr:x>
      <cdr:y>0.01323</cdr:y>
    </cdr:from>
    <cdr:to>
      <cdr:x>0.10609</cdr:x>
      <cdr:y>0.08043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0" y="52467"/>
          <a:ext cx="524657" cy="266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lang="is-IS" sz="1200" b="1" i="0" u="none" strike="noStrike" kern="1200" baseline="0">
              <a:solidFill>
                <a:srgbClr val="00458B"/>
              </a:solidFill>
              <a:latin typeface="+mn-lt"/>
              <a:ea typeface="+mn-ea"/>
              <a:cs typeface="+mn-cs"/>
            </a:defRPr>
          </a:pPr>
          <a:r>
            <a:rPr lang="is-IS" sz="900" dirty="0" smtClean="0"/>
            <a:t>Ma.kr.</a:t>
          </a:r>
          <a:endParaRPr lang="is-IS" sz="9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0.03545</cdr:y>
    </cdr:from>
    <cdr:to>
      <cdr:x>0.13268</cdr:x>
      <cdr:y>0.11208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97224"/>
          <a:ext cx="1277594" cy="426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s-IS" sz="1400" dirty="0">
              <a:solidFill>
                <a:srgbClr val="002060"/>
              </a:solidFill>
              <a:cs typeface="Times New Roman" pitchFamily="18" charset="0"/>
            </a:rPr>
            <a:t>M</a:t>
          </a:r>
          <a:r>
            <a:rPr lang="is-IS" sz="1400" b="0" dirty="0">
              <a:solidFill>
                <a:srgbClr val="002060"/>
              </a:solidFill>
              <a:cs typeface="Times New Roman" pitchFamily="18" charset="0"/>
            </a:rPr>
            <a:t>a.kr.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0.00828</cdr:x>
      <cdr:y>0</cdr:y>
    </cdr:from>
    <cdr:to>
      <cdr:x>0.07039</cdr:x>
      <cdr:y>0.07686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7086" y="0"/>
          <a:ext cx="653143" cy="373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s-IS" sz="1100" dirty="0"/>
        </a:p>
      </cdr:txBody>
    </cdr:sp>
  </cdr:relSizeAnchor>
  <cdr:relSizeAnchor xmlns:cdr="http://schemas.openxmlformats.org/drawingml/2006/chartDrawing">
    <cdr:from>
      <cdr:x>0</cdr:x>
      <cdr:y>0.01323</cdr:y>
    </cdr:from>
    <cdr:to>
      <cdr:x>0.10609</cdr:x>
      <cdr:y>0.08043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0" y="52467"/>
          <a:ext cx="524657" cy="266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lang="is-IS" sz="1200" b="1" i="0" u="none" strike="noStrike" kern="1200" baseline="0">
              <a:solidFill>
                <a:srgbClr val="00458B"/>
              </a:solidFill>
              <a:latin typeface="+mn-lt"/>
              <a:ea typeface="+mn-ea"/>
              <a:cs typeface="+mn-cs"/>
            </a:defRPr>
          </a:pPr>
          <a:r>
            <a:rPr lang="is-IS" sz="900" dirty="0" smtClean="0"/>
            <a:t>Ma.kr.</a:t>
          </a:r>
          <a:endParaRPr lang="is-IS" sz="9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0.00828</cdr:x>
      <cdr:y>0</cdr:y>
    </cdr:from>
    <cdr:to>
      <cdr:x>0.07039</cdr:x>
      <cdr:y>0.07686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7086" y="0"/>
          <a:ext cx="653143" cy="373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s-IS" sz="1100" dirty="0"/>
        </a:p>
      </cdr:txBody>
    </cdr:sp>
  </cdr:relSizeAnchor>
  <cdr:relSizeAnchor xmlns:cdr="http://schemas.openxmlformats.org/drawingml/2006/chartDrawing">
    <cdr:from>
      <cdr:x>0</cdr:x>
      <cdr:y>2.29706E-7</cdr:y>
    </cdr:from>
    <cdr:to>
      <cdr:x>0.10165</cdr:x>
      <cdr:y>0.0672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0" y="1"/>
          <a:ext cx="626723" cy="2925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lang="is-IS" sz="1200" b="1" i="0" u="none" strike="noStrike" kern="1200" baseline="0">
              <a:solidFill>
                <a:srgbClr val="00458B"/>
              </a:solidFill>
              <a:latin typeface="+mn-lt"/>
              <a:ea typeface="+mn-ea"/>
              <a:cs typeface="+mn-cs"/>
            </a:defRPr>
          </a:pPr>
          <a:r>
            <a:rPr lang="is-IS" sz="1100" dirty="0">
              <a:latin typeface="Corbel" panose="020B0503020204020204" pitchFamily="34" charset="0"/>
            </a:rPr>
            <a:t>Ma</a:t>
          </a:r>
          <a:r>
            <a:rPr lang="is-IS" sz="1100" dirty="0"/>
            <a:t>.kr.</a:t>
          </a:r>
          <a:endParaRPr lang="is-IS" sz="105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0.28713</cdr:x>
      <cdr:y>0.87365</cdr:y>
    </cdr:from>
    <cdr:to>
      <cdr:x>0.6473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87793" y="4139748"/>
          <a:ext cx="1866257" cy="5987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s-IS" sz="1600" b="1" kern="1200" dirty="0" smtClean="0">
              <a:solidFill>
                <a:schemeClr val="tx1"/>
              </a:solidFill>
            </a:rPr>
            <a:t>Samningsbundin </a:t>
          </a:r>
          <a:r>
            <a:rPr lang="is-IS" sz="1600" b="1" kern="1200" dirty="0" err="1" smtClean="0">
              <a:solidFill>
                <a:schemeClr val="tx1"/>
              </a:solidFill>
            </a:rPr>
            <a:t>úttgjöld</a:t>
          </a:r>
          <a:r>
            <a:rPr lang="is-IS" sz="1600" b="1" kern="1200" dirty="0" smtClean="0">
              <a:solidFill>
                <a:schemeClr val="tx1"/>
              </a:solidFill>
            </a:rPr>
            <a:t> í m.kr.</a:t>
          </a:r>
          <a:endParaRPr lang="is-IS" sz="1600" b="1" kern="12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90642-2632-9649-B26E-CE754F53E390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EA0F7-5A91-C145-8CDD-C2AC9E11E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53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9607A-2FC1-4B46-8A77-DA3156B4977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E0EC2-C166-D148-BDE4-F626282CA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063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HEILBRIGÐISMÁL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s-I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Nýtt</a:t>
            </a:r>
            <a:r>
              <a:rPr lang="is-I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sjúkrahús 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Málefnasvið 23 </a:t>
            </a:r>
            <a:r>
              <a:rPr lang="is-I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Sjúkrahúsþjónusta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Markmið: </a:t>
            </a:r>
          </a:p>
          <a:p>
            <a:pPr lvl="0"/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Þarfir 90% þeirra sjúklinga sem njóta þjónustu sérhæfðra sjúkrahúsa verði þannig að aðrir kostir en þjónusta sérhæfðs sjúkrahúss koma ekki til greina.</a:t>
            </a:r>
          </a:p>
          <a:p>
            <a:pPr lvl="0"/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Sérhæfð sjúkrahús á Íslandi standist samanburð við sambærileg sjúkrahús á Norðurlöndunum.</a:t>
            </a:r>
          </a:p>
          <a:p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Aðgerð: </a:t>
            </a:r>
          </a:p>
          <a:p>
            <a:pPr lvl="0"/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Byggins nýs Landspítala við Hringbraut. 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s-I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Breytt greiðsluþátttaka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Málefnasvið 24 </a:t>
            </a:r>
            <a:r>
              <a:rPr lang="is-I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Heilbrigðisþjónusta utan sjúkrahúsa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Markmið: </a:t>
            </a:r>
          </a:p>
          <a:p>
            <a:pPr lvl="0"/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Lækka í áföngum greiðsluþátttöku sjúklinga fyrir heilbrigðisþjónustu. </a:t>
            </a:r>
          </a:p>
          <a:p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Aðgerð: </a:t>
            </a:r>
          </a:p>
          <a:p>
            <a:pPr lvl="0"/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Draga í áföngum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úr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greiðsluþátttöku sjúklinga í heilbrigðisþjónustu.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s-I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Sálfræðiþjónusta aukin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Málefnasvið 24 </a:t>
            </a:r>
            <a:r>
              <a:rPr lang="is-I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Heilbrigðisþjónusta utan sjúkrahúsa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Markmið: </a:t>
            </a:r>
          </a:p>
          <a:p>
            <a:pPr lvl="0"/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Bætt aðgengi sjúklinga að fjölbreyttri geðheilbrigðisþjónustu óháð efnahag og búsetu (mælikvarðinn: fjöldi stöðugildi sálfræðinga í heilsugæslu). </a:t>
            </a:r>
          </a:p>
          <a:p>
            <a:pPr lvl="0"/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Skilvirkari þjónusta fyrir sjúklinga sem leita til heilsugæslu.</a:t>
            </a:r>
          </a:p>
          <a:p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Aðgerð: </a:t>
            </a:r>
          </a:p>
          <a:p>
            <a:pPr lvl="0"/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Markvisst unnið að fjölgun faghópa sem starfa í heilsugæslunni, til dæmis sálfræðinga, sjúkraþjálfara og næringarfræðinga, og teymisvinna aukin. </a:t>
            </a:r>
          </a:p>
          <a:p>
            <a:r>
              <a:rPr lang="is-I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Biðlistar styttir 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Málefnasvið 25 </a:t>
            </a:r>
            <a:r>
              <a:rPr lang="is-I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Hjúkrunar- og endurhæfingarþjónusta</a:t>
            </a: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Markmið: 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Veita þjónustu í takt við færni og heilsu og lágmarka þörf fyrir dvöl á stofnun (mælikvarði: fjöldi einstaklinga að meðaltali á biðlista eftir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hjúkrunarrými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á landinu öllu).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6EBB5-60E1-A849-875C-F64E77D10F7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55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* Heilbrigðismál eru eftirfarandi málefnasvið: 23 Sjúkrahúsþjónusta, 24 Heilbrigðisþjónusta utan sjúkrahúsa, 25 Hjúkrunar- og endurhæfingarþjónusta, 26 Lyf og lækningavörur</a:t>
            </a:r>
          </a:p>
        </p:txBody>
      </p:sp>
    </p:spTree>
    <p:extLst>
      <p:ext uri="{BB962C8B-B14F-4D97-AF65-F5344CB8AC3E}">
        <p14:creationId xmlns:p14="http://schemas.microsoft.com/office/powerpoint/2010/main" val="603523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9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1200" dirty="0" smtClean="0"/>
              <a:t>1. Hliðaráhrif á VSK eru meðtalin.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48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1200" dirty="0" smtClean="0"/>
              <a:t>Grænir skattar í skattkerfinu eru: Vörugjald á ökutæki, bifreiðagjald, kílómetragjald, kolefnisgjald, bensíngjald, olíugjald, úrvinnslugjald, önnur </a:t>
            </a:r>
            <a:r>
              <a:rPr lang="is-IS" sz="1200" dirty="0" err="1" smtClean="0"/>
              <a:t>smærri</a:t>
            </a:r>
            <a:r>
              <a:rPr lang="is-IS" sz="1200" dirty="0" smtClean="0"/>
              <a:t> vörugjöld á sviði umhverfismála, orkuskattur á heitt vatn og VSK sem reiknast ofan á þessi gjöld.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97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err="1" smtClean="0"/>
              <a:t>Brúin</a:t>
            </a:r>
            <a:r>
              <a:rPr lang="is-IS" baseline="0" dirty="0" smtClean="0"/>
              <a:t> </a:t>
            </a:r>
            <a:r>
              <a:rPr lang="is-IS" baseline="0" dirty="0"/>
              <a:t>sýnir hvernig hækkun heildartekna á milli áranna 2017 og 2018 greinist eftir uppruna breytinganna.</a:t>
            </a:r>
          </a:p>
          <a:p>
            <a:r>
              <a:rPr lang="is-IS" baseline="0" dirty="0"/>
              <a:t>Áherslan er á innbyrðis vægi þáttanna (ekki absolut hæð stólpanna til hliðar, enda byrjar kvarðinn í 780 ma.)</a:t>
            </a:r>
          </a:p>
          <a:p>
            <a:r>
              <a:rPr lang="is-IS" baseline="0" dirty="0"/>
              <a:t>Kerfisbreytingum er skipt upp eftir því hvort þær eru nú þegar lögfestar eða eru í formi áforma sem birtast í frumvörpum samhliða fjárlagafrumvarpi.</a:t>
            </a:r>
          </a:p>
          <a:p>
            <a:r>
              <a:rPr lang="is-IS" baseline="0" dirty="0"/>
              <a:t>(Allar tölur hér á eftir eru með hliðaráhrifum á VSK meðtöldum, þar sem það á við.)</a:t>
            </a:r>
          </a:p>
          <a:p>
            <a:r>
              <a:rPr lang="is-IS" baseline="0" dirty="0"/>
              <a:t>‚Áformaðar kerfisbreytingar‘ inniheldur fjóra liði, þar af þrjá í grænum sköttum: </a:t>
            </a:r>
          </a:p>
          <a:p>
            <a:pPr marL="228600" indent="-228600">
              <a:buAutoNum type="arabicPeriod"/>
            </a:pPr>
            <a:r>
              <a:rPr lang="is-IS" baseline="0" dirty="0"/>
              <a:t>VSK niðurfelling á vistvænum bílum. (-2,0 ma.)</a:t>
            </a:r>
          </a:p>
          <a:p>
            <a:pPr marL="228600" indent="-228600">
              <a:buAutoNum type="arabicPeriod"/>
            </a:pPr>
            <a:r>
              <a:rPr lang="is-IS" baseline="0" dirty="0"/>
              <a:t>Tvöföldun kolefnisgjalds. (+4,0 ma.)</a:t>
            </a:r>
          </a:p>
          <a:p>
            <a:pPr marL="228600" indent="-228600">
              <a:buAutoNum type="arabicPeriod"/>
            </a:pPr>
            <a:r>
              <a:rPr lang="is-IS" baseline="0" dirty="0"/>
              <a:t>Jöfnun gjalds á olíu og bensín. (+1,7 ma.)</a:t>
            </a:r>
          </a:p>
          <a:p>
            <a:pPr marL="228600" indent="-228600">
              <a:buAutoNum type="arabicPeriod"/>
            </a:pPr>
            <a:r>
              <a:rPr lang="is-IS" baseline="0" dirty="0"/>
              <a:t>Jöfnun áfengisgjalds á létt vín og bjór. (+0,4 ma.)</a:t>
            </a:r>
          </a:p>
          <a:p>
            <a:pPr marL="228600" indent="-228600">
              <a:buAutoNum type="arabicPeriod"/>
            </a:pPr>
            <a:endParaRPr lang="is-IS" baseline="0" dirty="0"/>
          </a:p>
          <a:p>
            <a:r>
              <a:rPr lang="is-IS" baseline="0" dirty="0"/>
              <a:t>Kassinn ‚Lögfestar kerfisbreytingar‘ hefur einnig fjóra liði innanborðs. Þetta eru kerfisbreytingar sem ýmist hafa áhrif í fyrsta sinn 2018 eða með sterkari hætti en áður. Talan táknar slík viðbótaráhrif 2018 miðað við 2017 (sem geta verið minni en heildaráhrif viðkomandi ákvæðis). Þetta eru:</a:t>
            </a:r>
          </a:p>
          <a:p>
            <a:pPr marL="228600" indent="-228600">
              <a:buAutoNum type="arabicPeriod"/>
            </a:pPr>
            <a:r>
              <a:rPr lang="is-IS" baseline="0" dirty="0"/>
              <a:t>Húsnæðisúrræðið „Fyrsta fasteign“ fær full heils árs áhrif 2018. (-0,7 ma.)</a:t>
            </a:r>
          </a:p>
          <a:p>
            <a:pPr marL="228600" indent="-228600">
              <a:buAutoNum type="arabicPeriod"/>
            </a:pPr>
            <a:r>
              <a:rPr lang="is-IS" baseline="0" dirty="0"/>
              <a:t>Samnýting skattþrepa (þegar annar makinn er í efsta/efra þrepi en hinn ekki) var látin haldast í tveggja þrepa tekjuskattskerfinu sem tók gildi 1. janúar 2017. Þessi ívilnun slær sterkar út í tveggja þrepa en þriggja þrepa kerfi, og hefur því þessi auknu áhrif við álagningu sumarið 2018. (-0,8 ma.)</a:t>
            </a:r>
          </a:p>
          <a:p>
            <a:pPr marL="228600" indent="-228600">
              <a:buAutoNum type="arabicPeriod"/>
            </a:pPr>
            <a:r>
              <a:rPr lang="is-IS" baseline="0" dirty="0"/>
              <a:t>Afsláttur af vörugjaldi við innflutning bílaleigubíla hættir 1. janúar 2018. (+3,1 ma.)</a:t>
            </a:r>
          </a:p>
          <a:p>
            <a:pPr marL="228600" indent="-228600">
              <a:buAutoNum type="arabicPeriod"/>
            </a:pPr>
            <a:r>
              <a:rPr lang="is-IS" baseline="0" dirty="0"/>
              <a:t>Þreföldun gistináttagjalds sem tók gildi 1. sept. 2017 fær full heils árs áhrif 2018. (+1,0 ma.)</a:t>
            </a:r>
          </a:p>
          <a:p>
            <a:pPr marL="228600" indent="-228600">
              <a:buAutoNum type="arabicPeriod"/>
            </a:pPr>
            <a:endParaRPr lang="is-IS" baseline="0" dirty="0"/>
          </a:p>
          <a:p>
            <a:pPr marL="228600" indent="-228600">
              <a:buAutoNum type="arabicPeriod"/>
            </a:pP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2F9C6-F2E8-C64C-BABB-92923DE16F5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28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1200" dirty="0" smtClean="0">
                <a:latin typeface="Corbel" panose="020B0503020204020204" pitchFamily="34" charset="0"/>
              </a:rPr>
              <a:t>Hér er skipting útgjalda miðuð við eftirfarandi málefnasvið: </a:t>
            </a:r>
          </a:p>
          <a:p>
            <a:r>
              <a:rPr lang="is-IS" sz="1200" dirty="0" smtClean="0">
                <a:latin typeface="Corbel" panose="020B0503020204020204" pitchFamily="34" charset="0"/>
              </a:rPr>
              <a:t>Félags- </a:t>
            </a:r>
            <a:r>
              <a:rPr lang="is-IS" sz="1200" dirty="0" err="1" smtClean="0">
                <a:latin typeface="Corbel" panose="020B0503020204020204" pitchFamily="34" charset="0"/>
              </a:rPr>
              <a:t>húsnæðis</a:t>
            </a:r>
            <a:r>
              <a:rPr lang="is-IS" sz="1200" dirty="0" smtClean="0">
                <a:latin typeface="Corbel" panose="020B0503020204020204" pitchFamily="34" charset="0"/>
              </a:rPr>
              <a:t>- og tryggingamál : málefnasvið 27-32</a:t>
            </a:r>
          </a:p>
          <a:p>
            <a:r>
              <a:rPr lang="is-IS" sz="1200" dirty="0" smtClean="0">
                <a:latin typeface="Corbel" panose="020B0503020204020204" pitchFamily="34" charset="0"/>
              </a:rPr>
              <a:t>Heilbrigðismál: málefnasviða 23-26</a:t>
            </a:r>
          </a:p>
          <a:p>
            <a:r>
              <a:rPr lang="is-IS" sz="1200" dirty="0" smtClean="0">
                <a:latin typeface="Corbel" panose="020B0503020204020204" pitchFamily="34" charset="0"/>
              </a:rPr>
              <a:t>Mennta og menningarmál :  málefnasvið 18-22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 Heilbrigðismál eru eftirfarandi málefnasvið: 23 Sjúkrahúsþjónusta, 24 Heilbrigðisþjónusta utan sjúkrahúsa, 25 Hjúkrunar- og endurhæfingarþjónusta, 26 Lyf og lækningavörur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10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 Heilbrigðismál eru eftirfarandi málefnasvið: 23 Sjúkrahúsþjónusta, 24 Heilbrigðisþjónusta utan sjúkrahúsa, 25 Hjúkrunar- og endurhæfingarþjónusta, 26 Lyf og lækningavörur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99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Meginskýring</a:t>
            </a:r>
            <a:r>
              <a:rPr lang="en-US" dirty="0" smtClean="0"/>
              <a:t> á </a:t>
            </a:r>
            <a:r>
              <a:rPr lang="en-US" dirty="0" err="1" smtClean="0"/>
              <a:t>lækkun</a:t>
            </a:r>
            <a:r>
              <a:rPr lang="en-US" dirty="0" smtClean="0"/>
              <a:t> </a:t>
            </a:r>
            <a:r>
              <a:rPr lang="en-US" dirty="0" err="1" smtClean="0"/>
              <a:t>vaxtabóta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bætt</a:t>
            </a:r>
            <a:r>
              <a:rPr lang="en-US" dirty="0" smtClean="0"/>
              <a:t> </a:t>
            </a:r>
            <a:r>
              <a:rPr lang="en-US" dirty="0" err="1" smtClean="0"/>
              <a:t>eiginfjárstaða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heimila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lægri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vaxtabyrði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lækkandi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vextir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íbúðalána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miðað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óbreyttar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viðmiðunarfjárhæðir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reiknireglur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Áætluð útgjöld vegna viðbótarhækkunarinnar til þeirra elli- og örorkulífeyrisþega sem halda einir heimili nema 700-800 m.kr., en ekki er litið svo á að þau útgjöld séu hluti af eiginlegum launa- og verð-lagsreikningi frumvarpsins heldur hluti af bundnum útgjaldaskuldbindingum frumvarpsins. </a:t>
            </a:r>
            <a:endParaRPr lang="is-I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s-IS" sz="1600" dirty="0" smtClean="0">
                <a:latin typeface="Corbel" panose="020B0503020204020204" pitchFamily="34" charset="0"/>
              </a:rPr>
              <a:t>Launahækkanir yfirstandandi árs hafa áhrif á launakostnað ársins 2018 á ársgrundvelli og nemur hækkun launagrunns 3,3 </a:t>
            </a:r>
            <a:r>
              <a:rPr lang="is-IS" sz="1600" dirty="0" err="1" smtClean="0">
                <a:latin typeface="Corbel" panose="020B0503020204020204" pitchFamily="34" charset="0"/>
              </a:rPr>
              <a:t>ma.kr</a:t>
            </a:r>
            <a:r>
              <a:rPr lang="is-IS" sz="1600" dirty="0" smtClean="0">
                <a:latin typeface="Corbel" panose="020B0503020204020204" pitchFamily="34" charset="0"/>
              </a:rPr>
              <a:t>. vegna endurmats á launaforsendum fjárlaga 2017 og vegna </a:t>
            </a:r>
            <a:r>
              <a:rPr lang="is-IS" sz="1600" dirty="0" err="1" smtClean="0">
                <a:latin typeface="Corbel" panose="020B0503020204020204" pitchFamily="34" charset="0"/>
              </a:rPr>
              <a:t>sérbókana</a:t>
            </a:r>
            <a:r>
              <a:rPr lang="is-IS" sz="1600" dirty="0" smtClean="0">
                <a:latin typeface="Corbel" panose="020B0503020204020204" pitchFamily="34" charset="0"/>
              </a:rPr>
              <a:t> í kjarasamningum áranna 2015-2016</a:t>
            </a:r>
          </a:p>
          <a:p>
            <a:r>
              <a:rPr lang="is-IS" sz="1600" dirty="0" smtClean="0">
                <a:latin typeface="Corbel" panose="020B0503020204020204" pitchFamily="34" charset="0"/>
              </a:rPr>
              <a:t>Áhrif af áætluðum launahækkunum ársins 2018 nema 6,7 </a:t>
            </a:r>
            <a:r>
              <a:rPr lang="is-IS" sz="1600" dirty="0" err="1" smtClean="0">
                <a:latin typeface="Corbel" panose="020B0503020204020204" pitchFamily="34" charset="0"/>
              </a:rPr>
              <a:t>ma.kr</a:t>
            </a:r>
            <a:r>
              <a:rPr lang="is-IS" sz="1600" dirty="0" smtClean="0">
                <a:latin typeface="Corbel" panose="020B0503020204020204" pitchFamily="34" charset="0"/>
              </a:rPr>
              <a:t>.</a:t>
            </a:r>
          </a:p>
          <a:p>
            <a:r>
              <a:rPr lang="is-IS" sz="1600" dirty="0" smtClean="0">
                <a:latin typeface="Corbel" panose="020B0503020204020204" pitchFamily="34" charset="0"/>
              </a:rPr>
              <a:t>Áætlað er að kostnaður ríkissjóðs við 4,7% hækkun bótafjárhæða nemi 6,7 </a:t>
            </a:r>
            <a:r>
              <a:rPr lang="is-IS" sz="1600" dirty="0" err="1" smtClean="0">
                <a:latin typeface="Corbel" panose="020B0503020204020204" pitchFamily="34" charset="0"/>
              </a:rPr>
              <a:t>ma.kr</a:t>
            </a:r>
            <a:r>
              <a:rPr lang="is-IS" sz="1600" dirty="0" smtClean="0">
                <a:latin typeface="Corbel" panose="020B0503020204020204" pitchFamily="34" charset="0"/>
              </a:rPr>
              <a:t>. en þar af eru 5,7 </a:t>
            </a:r>
            <a:r>
              <a:rPr lang="is-IS" sz="1600" dirty="0" err="1" smtClean="0">
                <a:latin typeface="Corbel" panose="020B0503020204020204" pitchFamily="34" charset="0"/>
              </a:rPr>
              <a:t>ma.kr</a:t>
            </a:r>
            <a:r>
              <a:rPr lang="is-IS" sz="1600" dirty="0" smtClean="0">
                <a:latin typeface="Corbel" panose="020B0503020204020204" pitchFamily="34" charset="0"/>
              </a:rPr>
              <a:t>. vegna hækkunar á bótum almannatrygginga</a:t>
            </a:r>
          </a:p>
          <a:p>
            <a:r>
              <a:rPr lang="is-IS" sz="1600" dirty="0" smtClean="0">
                <a:latin typeface="Corbel" panose="020B0503020204020204" pitchFamily="34" charset="0"/>
              </a:rPr>
              <a:t>Gert er ráð fyrir að breytingar á almennum </a:t>
            </a:r>
            <a:r>
              <a:rPr lang="is-IS" sz="1600" dirty="0" err="1" smtClean="0">
                <a:latin typeface="Corbel" panose="020B0503020204020204" pitchFamily="34" charset="0"/>
              </a:rPr>
              <a:t>verðlags-forsendum</a:t>
            </a:r>
            <a:r>
              <a:rPr lang="is-IS" sz="1600" dirty="0" smtClean="0">
                <a:latin typeface="Corbel" panose="020B0503020204020204" pitchFamily="34" charset="0"/>
              </a:rPr>
              <a:t> fyrir árið 2018 hækki útgjöld um samtals 2,7 </a:t>
            </a:r>
            <a:r>
              <a:rPr lang="is-IS" sz="1600" dirty="0" err="1" smtClean="0">
                <a:latin typeface="Corbel" panose="020B0503020204020204" pitchFamily="34" charset="0"/>
              </a:rPr>
              <a:t>ma.kr</a:t>
            </a:r>
            <a:r>
              <a:rPr lang="is-IS" sz="1600" dirty="0" smtClean="0">
                <a:latin typeface="Corbel" panose="020B0503020204020204" pitchFamily="34" charset="0"/>
              </a:rPr>
              <a:t>.</a:t>
            </a:r>
          </a:p>
          <a:p>
            <a:r>
              <a:rPr lang="is-IS" sz="1600" dirty="0" smtClean="0">
                <a:latin typeface="Corbel" panose="020B0503020204020204" pitchFamily="34" charset="0"/>
              </a:rPr>
              <a:t>Breytingar á gengi gjaldmiðla leiða samtals til liðlega 1,5 </a:t>
            </a:r>
            <a:r>
              <a:rPr lang="is-IS" sz="1600" dirty="0" err="1" smtClean="0">
                <a:latin typeface="Corbel" panose="020B0503020204020204" pitchFamily="34" charset="0"/>
              </a:rPr>
              <a:t>ma.kr</a:t>
            </a:r>
            <a:r>
              <a:rPr lang="is-IS" sz="1600" dirty="0" smtClean="0">
                <a:latin typeface="Corbel" panose="020B0503020204020204" pitchFamily="34" charset="0"/>
              </a:rPr>
              <a:t>. </a:t>
            </a:r>
            <a:r>
              <a:rPr lang="is-IS" sz="1600" dirty="0" err="1" smtClean="0">
                <a:latin typeface="Corbel" panose="020B0503020204020204" pitchFamily="34" charset="0"/>
              </a:rPr>
              <a:t>brúttólækkunar</a:t>
            </a:r>
            <a:r>
              <a:rPr lang="is-IS" sz="1600" dirty="0" smtClean="0">
                <a:latin typeface="Corbel" panose="020B0503020204020204" pitchFamily="34" charset="0"/>
              </a:rPr>
              <a:t> á fjárheimildum málefnasviða og málaflokka s.s. </a:t>
            </a:r>
            <a:r>
              <a:rPr lang="is-IS" sz="1600" smtClean="0">
                <a:latin typeface="Corbel" panose="020B0503020204020204" pitchFamily="34" charset="0"/>
              </a:rPr>
              <a:t>í utanríkis-málum og lyfjakostnaði.</a:t>
            </a:r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28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22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82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97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075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00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Myndin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sýnir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heildartekjur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að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meðtöldum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vaxtatekjum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upp</a:t>
            </a:r>
            <a:r>
              <a:rPr lang="en-US" baseline="0" dirty="0" smtClean="0"/>
              <a:t> á 12 </a:t>
            </a:r>
            <a:r>
              <a:rPr lang="en-US" baseline="0" dirty="0" err="1" smtClean="0"/>
              <a:t>milljarða</a:t>
            </a:r>
            <a:r>
              <a:rPr lang="en-US" baseline="0" dirty="0" smtClean="0"/>
              <a:t>). </a:t>
            </a:r>
            <a:r>
              <a:rPr lang="en-US" baseline="0" dirty="0" err="1" smtClean="0"/>
              <a:t>Vaxtagjöld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nettó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eru</a:t>
            </a:r>
            <a:r>
              <a:rPr lang="en-US" baseline="0" dirty="0" smtClean="0"/>
              <a:t> 61 </a:t>
            </a:r>
            <a:r>
              <a:rPr lang="en-US" baseline="0" dirty="0" err="1" smtClean="0"/>
              <a:t>milljarður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frumjöfnuður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104 </a:t>
            </a:r>
            <a:r>
              <a:rPr lang="en-US" baseline="0" dirty="0" err="1" smtClean="0"/>
              <a:t>milljarðar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Mikill vöxtur hefur verið í útflutningi vöru og þjónustu síðustu ár, einkum þjónustuútflutningi sem hefur verið drifinn áfram af mikilli fjölgun ferðamanna.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Kaupmáttur hefur vaxið ört undanfarin misseri, þar sem miklar launahækkanir hafa lagst á sveif með lágri verðbólgu, og leitt til aukinnar einkaneyslu. </a:t>
            </a:r>
          </a:p>
          <a:p>
            <a:endParaRPr lang="is-IS" dirty="0" smtClean="0"/>
          </a:p>
          <a:p>
            <a:r>
              <a:rPr lang="en-US" sz="12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Verðbólga hefur verið undir verðbólgumarkmiði Seðlabankans í um þrjú og hálft ár.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65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Staða efnahagsmála og fjármála ríkissjóðs og hins opinbera er að mörgu leyti öfundsverð í alþjóðlegum samanburði sem meðal annars hefur endurspeglast í bættu lánshæfismati ríkisins síðustu misseri.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dirty="0" smtClean="0"/>
              <a:t>Miðað við bráðabirgðatölur Hagstofu Íslands fyrir árið 2016 var frumjöfnuður hins opinbera og hagvöxtur mestur á Íslandi1 samanborið við </a:t>
            </a:r>
            <a:r>
              <a:rPr lang="is-IS" dirty="0" err="1" smtClean="0"/>
              <a:t>ESB-löndin</a:t>
            </a:r>
            <a:r>
              <a:rPr lang="is-IS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dirty="0" smtClean="0"/>
              <a:t>Rétt er </a:t>
            </a:r>
            <a:r>
              <a:rPr lang="is-IS" dirty="0" err="1" smtClean="0"/>
              <a:t>þó</a:t>
            </a:r>
            <a:r>
              <a:rPr lang="is-IS" dirty="0" smtClean="0"/>
              <a:t> að geta þess í því samhengi að vaxtajöfnuður hins opinbera hefur eftir bankahrunið verið neikvæður um 2,7-3,8% af VLF.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dirty="0" smtClean="0"/>
              <a:t>Þrátt fyrir að efnahagsleg skilyrði séu hagfelld og afkoma ríkissjóðs og hins opinbera hafi batnað á undanförnum árum þá þarf að hafa í huga að staða og horfur geta breyst á skömmum tíma.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Útgjöld málefnasviða og málaflokka ríkissjóðs fyrir árið 2017 hafa verið endurmetin í ljósi breyttra forsendna og þróunar efnahagsmála á árinu. Við gerð endurmatsins er tekið mið af rauntölum reikningshaldsins fyrstu sex mánuði ársins, áhættumati vegna fram­kvæmdar fjárlaga ársins 2017 auk áætlana um þróun útgjalda til áramóta. Leitast er við að leggja mat á öll útgjöld sem horfur eru á að falli til á árinu án tillits til þess hvenær eða hvort fjárheimildir hafa verið veittar til þeirra. Hafa þarf þann fyrirvara á að við endurmat útgjalda er enn óvissa um framvindu ýmissa þátta og framgang mála við framkvæmd fjárlaga á seinni hluta árs.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Leitast er við að hafa matið eins raunhæft og mögulegt er en jafnframt er gert ráð fyrir að ráðuneytin geri viðeigandi ráðstafanir vegna framkvæmdar fjárlaga til að taka á rekstrarhalla og bregðast við frávikum innan sinna málefnasviða og málaflokka. 	Endurmat útgjalda gerir ráð fyrir að heildarútgjöld ríkissjóðs nemi 785,6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ma.kr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á árinu 2017 og hækki um 20,7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ma.kr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frá áætlun eða sem nemur 2,7%. Að frátöldum vaxta­gjöldum er áætlað að frávikið nemi 1,8%.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 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Samkvæmt endurmati útgjalda nema breytingar á útgjaldaskuldbindingum málefnasviða og málaflokka samtals 14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ma.kr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 fyrsta lagi má nefna að stærsta frávikið er vegna áætlaðra umframútgjalda sjúkra­trygginga en áætlanir gera ráð fyrir að þau geti numið 7,1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ma.kr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á árinu. Áætlaður halli sjúkratrygginga á árinu á sér nokkrar skýringar og skiptist á nokkra málaflokka en er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þó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einkum vegna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sérfræðiþjónustu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hjúkrunar, lyfja og hjálpartækja. Umtalsvert meiri aukning varð í notkun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S-lyfja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gert var ráð fyrir í forsendum fjárlaga auk þess sem kostnaður við upptöku nýrra lyfja reyndist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hærri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reiknað hafði verið með. Samkvæmt áætlun er gert ráð fyrir að halli vegna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S-lyfja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nemi 1,8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ma.kr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að teknu tilliti til gengisáhrifa. Áætlanir gera enn fremur ráð fyrir því að halli vegna almennra lyfja nemi 1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ma.kr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á árinu að teknu tilliti til gengisáhrifa sem skýrist m.a. af magnaukning almennra lyfja er umfram forsendur fjárlaga. Útlit er fyrir að umframútgjöld vegna lækniskostnaðar getir numið 1,2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ma.kr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sem skýrist m.a. af því að magnaukning innan ársins er umfram forsendur fjárlaga. Auk þess gera áætlanir ráð fyrir að aðrir liðir sjúkratrygginga stefni í halla og má þar helst nefna að gert er ráð fyrir að halli vegna hjálpartækja er áætlaður 1,2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ma.kr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halli vegna þjálfunar er áætlaður 780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m.kr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og halli vegna brýnnar meðferðar erlendis er áætlaður 390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m.kr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Við undirbúning fjárlagafrumvarps fyrir árið 2018 er búið að gera ráð fyrir þessum frávikum að mestu leyti en augljóst er að til framtíðar vantar markvissa stýringu á umfangi og kostnaði veittrar þjónustu og ber viðkomandi fagráðuneyti og Sjúkratryggingum Íslands sem ábyrgðaraðila að grípa til nauðsynlegra aðgerða, í samræmi við ákvæði laga um opinber fjármál, til að aðlaga útgjöld að þeim fjárheimildum sem veittar eru á fjárlögum á ári hverju. 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 öðru lagi er áætlað að útgjöld almannatrygginga verði 2,8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ma.kr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umfram fjárheimildir á árinu. Stafar það að annars vegar af því að fjölgun öryrkja hefur verið meiri en áætlanir gerðu ráð fyrir og hins vegar af því að kostnaður vegna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nýlegra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lagabreytinga á almannatryggingakerfinu var vanáætlaður. 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 þriðja lagi er áætlað að kostnaður vegna fjölgunar umsókna um hæli hér á landi muni nema um 2,2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ma.kr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umfram fjárheimildir. Kostnaður vegna málefna hælisleitenda felst annars vegar í þjónustu við hælisleitendur og uppihaldi en hins vegar í málsmeðferð umsókna um alþjóðlega vernd. 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 fjórða lagi er gert ráð fyrir 1,5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ma.kr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auknum framlögum vegna stofnstyrkja til byggingar leiguhúsnæðis. Um er að ræða endurskoðun á áætlaðri fjárþörf til að tryggja framgang uppbyggingar á leigu­húsnæði, eða svokölluðum almennum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íbúðum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til samræmis við yfirlýsingu fyrri ríkisstjórnar frá árinu 2015 um að byggðar yrðu 2.300 leiguíbúðir á árunum 2016-2019. 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 fimmta lagi er gert ráð fyrir auknum útgjöldum til vegamála sem gætu numið 1,2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ma.kr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Um er að ræða viðbótarfjármagn vegna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brýnna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framkvæmda sem ekki var gert ráð fyrir í forsendum fjárlaga. Þar á meðal eru framkvæmdir vegna fjölgunar ferðamanna og vaxandi álags á þjóðvegum landsins sem eiga að stuðla að bættu umferðaröryggi. 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 sjötta lagi er áætlað að lausafjár­vandi Hörpu geti numið um 250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m.kr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á árinu og  uppsafnaður halli vegna aðskilnaðar sýslumannsembætta nemi 270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m.kr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 móti vegur helst til lækkunar annars vegar að útlit er fyrir að heildargreiðslur ríkissjóðs vegna barnabóta lækki um sem nemur 1,2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ma.kr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frá fjárlögum. Ástæða þess er fyrst og fremst sú að tekjur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barnafjölskyldna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hækkuðu umtalsvert umfram viðmiðunarmörk tekna í barnabótakerfinu sem þó voru hækkuð um 12,5% frá árinu 2016, auk þess að bótafjárhæðir voru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hækkaðar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 3%. Hins vegar er áætlað að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vaxtabætur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til einstaklinga lækki um sem nemur 1,6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ma.kr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frá fjárlögum sem skýrist að meginhluta til af bættri eiginfjárstöðu heimila, lægri vaxtabyrði og lækkandi vaxta á fasteignalánum.	</a:t>
            </a:r>
          </a:p>
          <a:p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Endurskoðuð áætlun um vaxtagjöld ríkisis gerir ráð fyrir að þau  hækki um samtals 6,7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ma.kr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Þar vegast á tilefni bæði til hækkunar og lækkunar innan ársins. Annars vegar aukast vaxta­gjöldin í kjölfar þess að í apríl keypti ríkissjóður til baka eigin skuldabréf að nafnvirði 877 m. USD sem gefið var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út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árið 2012. Með kaupunum lækkuðu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brúttóskuldir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ríkissjóðs um 99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ma.kr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eða sem nemur 4% af VLF. Nettóskuldir breyttust ekki þar sem kaupin voru fjármögnuð með gjaldeyrisforða Seðlabanka Íslands. Áætlaður kostnaður við kaupin er 15,3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ma.kr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sem færist sem fjármagnskostnaður á yfirstandandi ári. Á móti sparast vaxtakostnaður upp á 4,4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ma.kr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á yfirstandandi ári og 5,9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ma.kr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árlega árin 2018-2022. Heildarsparnaður af uppkaupunum er því verulegur. Ekki var gert ráð fyrir uppkaupunum í fjárlögum ársins 2017. Lækkun annarra vaxtagjalda nemur 4,2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ma.kr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og munar þar mestu um lækkun skulda á árinu en einnig sterkara gengi krónunnar og minni verðbólgu sem lækkar gjaldfærðar verðbætur um 450 </a:t>
            </a:r>
            <a:r>
              <a:rPr lang="is-I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m.kr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* Heilbrigðismál eru eftirfarandi málefnasvið: 23 Sjúkrahúsþjónusta, 24 Heilbrigðisþjónusta utan sjúkrahúsa, 25 Hjúkrunar- og endurhæfingarþjónusta, 26 Lyf og lækningavörur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08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2F9C6-F2E8-C64C-BABB-92923DE16F5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04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dirty="0" smtClean="0"/>
              <a:t>Algjör viðsnúningur átt sér stað í ríkisfjármálum frá hruni fjármálakerfisins haustið 2008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dirty="0" smtClean="0"/>
              <a:t>Skuldir ríkissjóðs hafa lækkað ár frá ári frá því </a:t>
            </a:r>
            <a:r>
              <a:rPr lang="is-IS" dirty="0" err="1" smtClean="0"/>
              <a:t>þær</a:t>
            </a:r>
            <a:r>
              <a:rPr lang="is-IS" dirty="0" smtClean="0"/>
              <a:t> náðu hámarki árið 2012.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dirty="0" smtClean="0"/>
              <a:t>Sú skuldalækkun skýrist fyrst og fremst af einskiptis og tímabundnum tekjum, einkum í formi arðgreiðslna og stöðugleikaframlaga, sem notuð hafa verið til að lækka skuldir ríkissjóðs.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dirty="0" smtClean="0"/>
              <a:t>Þá hefur aukinn hagvöxtur skipt máli í því að skuldir ríkissjóðs sem hlutfall af VLF lækka.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dirty="0" smtClean="0"/>
              <a:t>Við núverandi efnahagshorfur er </a:t>
            </a:r>
            <a:r>
              <a:rPr lang="is-IS" dirty="0" err="1" smtClean="0"/>
              <a:t>þó</a:t>
            </a:r>
            <a:r>
              <a:rPr lang="is-IS" dirty="0" smtClean="0"/>
              <a:t> mikilvægt að stjórnvöld sýni staðfestu og aðhald til að vega á móti hefðbundinni eftirspurnarþenslu í hagkerfinu og auknum útgjaldakröfum.</a:t>
            </a:r>
          </a:p>
          <a:p>
            <a:endParaRPr lang="is-IS" dirty="0" smtClean="0"/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E0EC2-C166-D148-BDE4-F626282CAC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27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722010" y="3809437"/>
            <a:ext cx="10515600" cy="630195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DDDED5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err="1" smtClean="0"/>
              <a:t>Titill</a:t>
            </a:r>
            <a:r>
              <a:rPr lang="en-US" dirty="0" smtClean="0"/>
              <a:t> </a:t>
            </a:r>
            <a:r>
              <a:rPr lang="en-US" dirty="0" err="1" smtClean="0"/>
              <a:t>kynningar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722009" y="5569244"/>
            <a:ext cx="9152468" cy="4122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i="0" baseline="0">
                <a:solidFill>
                  <a:srgbClr val="DDDED5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pPr lvl="0"/>
            <a:r>
              <a:rPr lang="en-US" dirty="0" err="1" smtClean="0"/>
              <a:t>Undirtitill</a:t>
            </a:r>
            <a:r>
              <a:rPr lang="en-US" dirty="0" smtClean="0"/>
              <a:t> </a:t>
            </a:r>
            <a:r>
              <a:rPr lang="en-US" dirty="0" err="1" smtClean="0"/>
              <a:t>fyrir</a:t>
            </a:r>
            <a:r>
              <a:rPr lang="en-US" dirty="0" smtClean="0"/>
              <a:t> </a:t>
            </a:r>
            <a:r>
              <a:rPr lang="en-US" dirty="0" err="1" smtClean="0"/>
              <a:t>áhugasama</a:t>
            </a:r>
            <a:endParaRPr lang="en-US" dirty="0" smtClean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722010" y="5933754"/>
            <a:ext cx="9152467" cy="4122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i="1" baseline="0">
                <a:solidFill>
                  <a:srgbClr val="DDDED5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pPr lvl="0"/>
            <a:r>
              <a:rPr lang="en-US" dirty="0" err="1" smtClean="0"/>
              <a:t>Dagsetning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höfundur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menn texta og efnis glæ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6467" y="1117604"/>
            <a:ext cx="11032133" cy="4948519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/>
              </a:defRPr>
            </a:lvl2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  <a:lvl6pPr>
              <a:defRPr>
                <a:latin typeface="Corbel" panose="020B0503020204020204" pitchFamily="34" charset="0"/>
              </a:defRPr>
            </a:lvl6pPr>
            <a:lvl7pPr>
              <a:defRPr>
                <a:latin typeface="Corbel" panose="020B0503020204020204" pitchFamily="34" charset="0"/>
              </a:defRPr>
            </a:lvl7pPr>
          </a:lstStyle>
          <a:p>
            <a:r>
              <a:rPr lang="en-US" dirty="0" err="1" smtClean="0"/>
              <a:t>Smelltu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breyta</a:t>
            </a:r>
            <a:r>
              <a:rPr lang="en-US" dirty="0" smtClean="0"/>
              <a:t> </a:t>
            </a:r>
            <a:r>
              <a:rPr lang="en-US" dirty="0" err="1" smtClean="0"/>
              <a:t>texta</a:t>
            </a:r>
            <a:r>
              <a:rPr lang="en-US" dirty="0" smtClean="0"/>
              <a:t> </a:t>
            </a:r>
            <a:r>
              <a:rPr lang="en-US" dirty="0" err="1" smtClean="0"/>
              <a:t>eða</a:t>
            </a:r>
            <a:r>
              <a:rPr lang="en-US" dirty="0" smtClean="0"/>
              <a:t> </a:t>
            </a:r>
            <a:r>
              <a:rPr lang="en-US" dirty="0" err="1" smtClean="0"/>
              <a:t>veldu</a:t>
            </a:r>
            <a:r>
              <a:rPr lang="en-US" dirty="0" smtClean="0"/>
              <a:t> </a:t>
            </a:r>
            <a:r>
              <a:rPr lang="en-US" dirty="0" err="1" smtClean="0"/>
              <a:t>tákn</a:t>
            </a:r>
            <a:r>
              <a:rPr lang="en-US" dirty="0" smtClean="0"/>
              <a:t> </a:t>
            </a:r>
          </a:p>
          <a:p>
            <a:pPr lvl="3"/>
            <a:r>
              <a:rPr lang="is-IS" dirty="0" smtClean="0"/>
              <a:t>Annað stig</a:t>
            </a:r>
          </a:p>
          <a:p>
            <a:pPr lvl="4"/>
            <a:r>
              <a:rPr lang="is-IS" dirty="0" smtClean="0"/>
              <a:t>Þriðja stig</a:t>
            </a:r>
          </a:p>
          <a:p>
            <a:pPr lvl="5"/>
            <a:r>
              <a:rPr lang="is-IS" dirty="0" smtClean="0"/>
              <a:t>Fjórða stig</a:t>
            </a:r>
          </a:p>
          <a:p>
            <a:pPr lvl="6"/>
            <a:r>
              <a:rPr lang="is-IS" dirty="0" smtClean="0"/>
              <a:t>Fimmta stig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736668" y="6390516"/>
            <a:ext cx="1162611" cy="33972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30FEBF17-967E-AF44-92C3-138EE2DEDEAF}" type="datetime1">
              <a:rPr lang="is-IS" smtClean="0"/>
              <a:pPr/>
              <a:t>12.9.2017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51668" y="6386283"/>
            <a:ext cx="6688667" cy="33972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Placeholder 4"/>
          <p:cNvSpPr>
            <a:spLocks noGrp="1"/>
          </p:cNvSpPr>
          <p:nvPr>
            <p:ph type="title" hasCustomPrompt="1"/>
          </p:nvPr>
        </p:nvSpPr>
        <p:spPr>
          <a:xfrm>
            <a:off x="609600" y="304804"/>
            <a:ext cx="11049000" cy="603251"/>
          </a:xfrm>
          <a:prstGeom prst="rect">
            <a:avLst/>
          </a:prstGeom>
        </p:spPr>
        <p:txBody>
          <a:bodyPr vert="horz" lIns="109727" tIns="54864" rIns="109727" bIns="54864" rtlCol="0" anchor="ctr">
            <a:normAutofit/>
          </a:bodyPr>
          <a:lstStyle>
            <a:lvl1pPr>
              <a:defRPr>
                <a:solidFill>
                  <a:schemeClr val="tx2"/>
                </a:solidFill>
                <a:latin typeface="Corbel" panose="020B0503020204020204" pitchFamily="34" charset="0"/>
              </a:defRPr>
            </a:lvl1pPr>
          </a:lstStyle>
          <a:p>
            <a:r>
              <a:rPr lang="is-IS" dirty="0" smtClean="0"/>
              <a:t>SMELLTU TIL AÐ BREYTA FYRIRSÖGN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422266"/>
            <a:ext cx="855133" cy="431484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1529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 smtClean="0">
                <a:solidFill>
                  <a:srgbClr val="ABAAA5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934956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 smtClean="0">
                <a:solidFill>
                  <a:srgbClr val="ABAAA5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Titill kafla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84941"/>
            <a:ext cx="256478" cy="23860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468C"/>
                </a:solidFill>
                <a:latin typeface="Corbel" panose="020B0503020204020204" pitchFamily="34" charset="0"/>
              </a:defRPr>
            </a:lvl1pPr>
          </a:lstStyle>
          <a:p>
            <a:pPr algn="ctr"/>
            <a:fld id="{E20CAFAB-9CB6-354A-9050-AE34703CF2EA}" type="slidenum">
              <a:rPr lang="en-US" sz="900" smtClean="0">
                <a:ea typeface="Corbel" charset="0"/>
                <a:cs typeface="Corbel" charset="0"/>
              </a:rPr>
              <a:pPr algn="ctr"/>
              <a:t>‹#›</a:t>
            </a:fld>
            <a:endParaRPr lang="en-US" sz="900" dirty="0">
              <a:ea typeface="Corbel" charset="0"/>
              <a:cs typeface="Corbe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811338" y="1628775"/>
            <a:ext cx="474186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1600" noProof="1" smtClean="0">
                <a:solidFill>
                  <a:srgbClr val="00468C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Textadálkur 1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952298" y="1628775"/>
            <a:ext cx="474186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1600" noProof="1" smtClean="0">
                <a:solidFill>
                  <a:srgbClr val="00468C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Textadálkur</a:t>
            </a:r>
            <a:r>
              <a:rPr lang="is-IS" noProof="1" smtClean="0">
                <a:solidFill>
                  <a:srgbClr val="00468C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 2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672936" y="274638"/>
            <a:ext cx="9909464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703305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tt atrið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11338" y="6484938"/>
            <a:ext cx="27003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9pPr>
          </a:lstStyle>
          <a:p>
            <a:pPr eaLnBrk="1" hangingPunct="1"/>
            <a:r>
              <a:rPr altLang="en-US" sz="1100" noProof="1">
                <a:solidFill>
                  <a:srgbClr val="ABAAA5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0" y="6356350"/>
            <a:ext cx="252413" cy="3667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defRPr>
            </a:lvl1pPr>
          </a:lstStyle>
          <a:p>
            <a:pPr>
              <a:defRPr/>
            </a:pPr>
            <a:fld id="{992DDAD5-D7B7-AD4A-82E8-7007B223A8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811337" y="3765550"/>
            <a:ext cx="7121647" cy="914400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337" y="261415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99267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ilsíð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2010" y="3809437"/>
            <a:ext cx="10515600" cy="630195"/>
          </a:xfrm>
          <a:prstGeom prst="rect">
            <a:avLst/>
          </a:prstGeom>
        </p:spPr>
        <p:txBody>
          <a:bodyPr/>
          <a:lstStyle>
            <a:lvl1pPr>
              <a:defRPr sz="4800"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err="1" smtClean="0"/>
              <a:t>Titill</a:t>
            </a:r>
            <a:r>
              <a:rPr lang="en-US" dirty="0" smtClean="0"/>
              <a:t> </a:t>
            </a:r>
            <a:r>
              <a:rPr lang="en-US" dirty="0" err="1" smtClean="0"/>
              <a:t>millikafla</a:t>
            </a:r>
            <a:endParaRPr lang="en-US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722009" y="5569244"/>
            <a:ext cx="9152468" cy="4122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i="0" baseline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pPr lvl="0"/>
            <a:r>
              <a:rPr lang="en-US" dirty="0" err="1" smtClean="0"/>
              <a:t>Undirtitill</a:t>
            </a:r>
            <a:r>
              <a:rPr lang="en-US" dirty="0" smtClean="0"/>
              <a:t> </a:t>
            </a:r>
            <a:r>
              <a:rPr lang="en-US" dirty="0" err="1" smtClean="0"/>
              <a:t>fyrir</a:t>
            </a:r>
            <a:r>
              <a:rPr lang="en-US" dirty="0" smtClean="0"/>
              <a:t> </a:t>
            </a:r>
            <a:r>
              <a:rPr lang="en-US" dirty="0" err="1" smtClean="0"/>
              <a:t>áhugasama</a:t>
            </a:r>
            <a:endParaRPr lang="en-US" dirty="0" smtClean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722010" y="5933754"/>
            <a:ext cx="9152467" cy="4122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i="1" baseline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pPr lvl="0"/>
            <a:r>
              <a:rPr lang="en-US" dirty="0" err="1" smtClean="0"/>
              <a:t>Dagsetning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höfundur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ilsíð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722010" y="3809437"/>
            <a:ext cx="10515600" cy="630195"/>
          </a:xfrm>
          <a:prstGeom prst="rect">
            <a:avLst/>
          </a:prstGeom>
        </p:spPr>
        <p:txBody>
          <a:bodyPr/>
          <a:lstStyle>
            <a:lvl1pPr>
              <a:defRPr sz="4800"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err="1" smtClean="0"/>
              <a:t>Titill</a:t>
            </a:r>
            <a:r>
              <a:rPr lang="en-US" dirty="0" smtClean="0"/>
              <a:t> </a:t>
            </a:r>
            <a:r>
              <a:rPr lang="en-US" dirty="0" err="1" smtClean="0"/>
              <a:t>millikafla</a:t>
            </a:r>
            <a:endParaRPr lang="en-US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1722009" y="5569244"/>
            <a:ext cx="9152468" cy="4122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i="0" baseline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pPr lvl="0"/>
            <a:r>
              <a:rPr lang="en-US" dirty="0" err="1" smtClean="0"/>
              <a:t>Undirtitill</a:t>
            </a:r>
            <a:r>
              <a:rPr lang="en-US" dirty="0" smtClean="0"/>
              <a:t> </a:t>
            </a:r>
            <a:r>
              <a:rPr lang="en-US" dirty="0" err="1" smtClean="0"/>
              <a:t>fyrir</a:t>
            </a:r>
            <a:r>
              <a:rPr lang="en-US" dirty="0" smtClean="0"/>
              <a:t> </a:t>
            </a:r>
            <a:r>
              <a:rPr lang="en-US" dirty="0" err="1" smtClean="0"/>
              <a:t>áhugasama</a:t>
            </a:r>
            <a:endParaRPr lang="en-US" dirty="0" smtClean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722010" y="5933754"/>
            <a:ext cx="9152467" cy="4122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i="1" baseline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pPr lvl="0"/>
            <a:r>
              <a:rPr lang="en-US" dirty="0" err="1" smtClean="0"/>
              <a:t>Dagsetning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höfundur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síð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 smtClean="0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84941"/>
            <a:ext cx="256478" cy="23860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468C"/>
                </a:solidFill>
              </a:defRPr>
            </a:lvl1pPr>
          </a:lstStyle>
          <a:p>
            <a:pPr algn="ctr"/>
            <a:fld id="{E20CAFAB-9CB6-354A-9050-AE34703CF2EA}" type="slidenum">
              <a:rPr lang="en-US" sz="900" smtClean="0">
                <a:latin typeface="Corbel" charset="0"/>
                <a:ea typeface="Corbel" charset="0"/>
                <a:cs typeface="Corbel" charset="0"/>
              </a:rPr>
              <a:pPr algn="ctr"/>
              <a:t>‹#›</a:t>
            </a:fld>
            <a:endParaRPr lang="en-US" sz="9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6496" y="259792"/>
            <a:ext cx="9764776" cy="98488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err="1" smtClean="0"/>
              <a:t>Titill</a:t>
            </a:r>
            <a:r>
              <a:rPr lang="en-US" dirty="0" smtClean="0"/>
              <a:t> </a:t>
            </a:r>
            <a:r>
              <a:rPr lang="en-US" dirty="0" err="1" smtClean="0"/>
              <a:t>millikafla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Aukalína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26497" y="1576621"/>
            <a:ext cx="4556316" cy="34197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0" baseline="0"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Textadálkur</a:t>
            </a:r>
            <a:r>
              <a:rPr lang="en-US" dirty="0" smtClean="0"/>
              <a:t> 1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934956" y="1576621"/>
            <a:ext cx="4556316" cy="34197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0" baseline="0"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Textadálkur</a:t>
            </a:r>
            <a:r>
              <a:rPr lang="en-US" dirty="0" smtClean="0"/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a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0CAFAB-9CB6-354A-9050-AE34703CF2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0" y="6484941"/>
            <a:ext cx="256478" cy="23860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468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20CAFAB-9CB6-354A-9050-AE34703CF2EA}" type="slidenum">
              <a:rPr lang="en-US" sz="900" smtClean="0">
                <a:latin typeface="Corbel" charset="0"/>
                <a:ea typeface="Corbel" charset="0"/>
                <a:cs typeface="Corbel" charset="0"/>
              </a:rPr>
              <a:pPr algn="ctr"/>
              <a:t>‹#›</a:t>
            </a:fld>
            <a:endParaRPr lang="en-US" sz="900" dirty="0">
              <a:latin typeface="Corbel" charset="0"/>
              <a:ea typeface="Corbel" charset="0"/>
              <a:cs typeface="Corbe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orbel" panose="020B05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orbel" panose="020B05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E20CAFAB-9CB6-354A-9050-AE34703CF2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0" y="6484941"/>
            <a:ext cx="256478" cy="23860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468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20CAFAB-9CB6-354A-9050-AE34703CF2EA}" type="slidenum">
              <a:rPr lang="en-US" sz="900" smtClean="0">
                <a:solidFill>
                  <a:srgbClr val="00468C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pPr algn="ctr"/>
              <a:t>‹#›</a:t>
            </a:fld>
            <a:endParaRPr lang="en-US" sz="900" dirty="0">
              <a:solidFill>
                <a:srgbClr val="00468C"/>
              </a:solidFill>
              <a:latin typeface="Corbel" panose="020B0503020204020204" pitchFamily="34" charset="0"/>
              <a:ea typeface="Corbel" charset="0"/>
              <a:cs typeface="Corbe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E20CAFAB-9CB6-354A-9050-AE34703CF2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0" y="6484941"/>
            <a:ext cx="256478" cy="23860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468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20CAFAB-9CB6-354A-9050-AE34703CF2EA}" type="slidenum">
              <a:rPr lang="en-US" sz="900" smtClean="0">
                <a:solidFill>
                  <a:srgbClr val="00468C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pPr algn="ctr"/>
              <a:t>‹#›</a:t>
            </a:fld>
            <a:endParaRPr lang="en-US" sz="900" dirty="0">
              <a:solidFill>
                <a:srgbClr val="00468C"/>
              </a:solidFill>
              <a:latin typeface="Corbel" panose="020B0503020204020204" pitchFamily="34" charset="0"/>
              <a:ea typeface="Corbel" charset="0"/>
              <a:cs typeface="Corbe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ó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84941"/>
            <a:ext cx="256478" cy="23860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468C"/>
                </a:solidFill>
              </a:defRPr>
            </a:lvl1pPr>
          </a:lstStyle>
          <a:p>
            <a:pPr algn="ctr"/>
            <a:fld id="{E20CAFAB-9CB6-354A-9050-AE34703CF2EA}" type="slidenum">
              <a:rPr lang="en-US" sz="900" smtClean="0">
                <a:latin typeface="Corbel" charset="0"/>
                <a:ea typeface="Corbel" charset="0"/>
                <a:cs typeface="Corbel" charset="0"/>
              </a:rPr>
              <a:pPr algn="ctr"/>
              <a:t>‹#›</a:t>
            </a:fld>
            <a:endParaRPr lang="en-US" sz="900" dirty="0">
              <a:latin typeface="Corbel" charset="0"/>
              <a:ea typeface="Corbel" charset="0"/>
              <a:cs typeface="Corbe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BE8329E4-43B1-7049-BBF7-6684C358EB06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E20CAFAB-9CB6-354A-9050-AE34703CF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4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06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9" r:id="rId4"/>
    <p:sldLayoutId id="2147483796" r:id="rId5"/>
    <p:sldLayoutId id="2147483797" r:id="rId6"/>
    <p:sldLayoutId id="2147483798" r:id="rId7"/>
    <p:sldLayoutId id="2147483800" r:id="rId8"/>
    <p:sldLayoutId id="2147483803" r:id="rId9"/>
    <p:sldLayoutId id="2147483805" r:id="rId10"/>
    <p:sldLayoutId id="2147483806" r:id="rId11"/>
    <p:sldLayoutId id="2147483807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010" y="3454401"/>
            <a:ext cx="10515600" cy="935132"/>
          </a:xfrm>
        </p:spPr>
        <p:txBody>
          <a:bodyPr/>
          <a:lstStyle/>
          <a:p>
            <a:r>
              <a:rPr lang="is-IS" dirty="0" smtClean="0"/>
              <a:t>Frumvarp til fjárlaga 2018</a:t>
            </a:r>
            <a:br>
              <a:rPr lang="is-IS" dirty="0" smtClean="0"/>
            </a:br>
            <a:r>
              <a:rPr lang="is-IS" dirty="0" smtClean="0"/>
              <a:t>Jafnvægi, velferð og kaupmáttur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22010" y="5157006"/>
            <a:ext cx="9152468" cy="412238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s-IS" sz="2400" i="0" kern="1200" baseline="0" dirty="0" smtClean="0">
                <a:solidFill>
                  <a:srgbClr val="DDDED5"/>
                </a:solidFill>
                <a:effectLst/>
                <a:latin typeface="Corbel" charset="0"/>
                <a:ea typeface="Corbel" charset="0"/>
                <a:cs typeface="Corbel" charset="0"/>
              </a:rPr>
              <a:t>Blaðamannafundur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s-IS" sz="2400" i="0" kern="1200" baseline="0" dirty="0" smtClean="0">
                <a:solidFill>
                  <a:srgbClr val="DDDED5"/>
                </a:solidFill>
                <a:effectLst/>
                <a:latin typeface="Corbel" charset="0"/>
                <a:ea typeface="Corbel" charset="0"/>
                <a:cs typeface="Corbel" charset="0"/>
              </a:rPr>
              <a:t>12. september 2017, klukkan 9.00</a:t>
            </a:r>
            <a:endParaRPr lang="is-I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129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22010" y="5569244"/>
            <a:ext cx="9425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4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</a:p>
          <a:p>
            <a:r>
              <a:rPr lang="is-IS" sz="2400" i="1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endParaRPr lang="en-US" sz="2400" i="1" dirty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Staða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horfur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67897" y="57518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 smtClean="0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20CAFAB-9CB6-354A-9050-AE34703CF2EA}" type="slidenum">
              <a:rPr lang="en-US" sz="900" smtClean="0">
                <a:latin typeface="Corbel" charset="0"/>
                <a:ea typeface="Corbel" charset="0"/>
                <a:cs typeface="Corbel" charset="0"/>
              </a:rPr>
              <a:pPr algn="ctr"/>
              <a:t>11</a:t>
            </a:fld>
            <a:endParaRPr lang="en-US" sz="9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26496" y="259792"/>
            <a:ext cx="9764776" cy="797483"/>
          </a:xfrm>
        </p:spPr>
        <p:txBody>
          <a:bodyPr/>
          <a:lstStyle/>
          <a:p>
            <a:r>
              <a:rPr lang="is-IS" dirty="0" smtClean="0">
                <a:solidFill>
                  <a:srgbClr val="00468C"/>
                </a:solidFill>
              </a:rPr>
              <a:t>Efnahagsmál:</a:t>
            </a:r>
            <a:r>
              <a:rPr lang="is-IS" baseline="0" dirty="0" smtClean="0">
                <a:solidFill>
                  <a:srgbClr val="00468C"/>
                </a:solidFill>
              </a:rPr>
              <a:t> s</a:t>
            </a:r>
            <a:r>
              <a:rPr lang="is-IS" dirty="0" smtClean="0">
                <a:solidFill>
                  <a:srgbClr val="00468C"/>
                </a:solidFill>
              </a:rPr>
              <a:t>amantekt</a:t>
            </a:r>
            <a:endParaRPr lang="is-IS" dirty="0"/>
          </a:p>
        </p:txBody>
      </p:sp>
      <p:sp>
        <p:nvSpPr>
          <p:cNvPr id="6" name="Rectangle 5"/>
          <p:cNvSpPr/>
          <p:nvPr/>
        </p:nvSpPr>
        <p:spPr>
          <a:xfrm>
            <a:off x="1811338" y="1628775"/>
            <a:ext cx="4741862" cy="418576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Efnahagsaðstæður </a:t>
            </a:r>
            <a:r>
              <a:rPr lang="en-US" sz="16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eru almennt afar </a:t>
            </a:r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hagfelldar og nam hagvöxtur 7,2% árið 2016, sem er meiri vöxtur en í nokkru öðru OECD ríki. </a:t>
            </a:r>
            <a:endParaRPr lang="en-US" sz="1600" noProof="1" smtClean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endParaRPr lang="is-IS" sz="16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is-IS" sz="16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Þó útlit sé fyrir að senn hægi á vextinum verða efnahags-aðstæður áfram góðar og gert er ráð fyrir 3,3% hagvexti árið 2018.</a:t>
            </a:r>
            <a:endParaRPr lang="en-US" sz="1600" noProof="1" smtClean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16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</a:p>
          <a:p>
            <a:r>
              <a:rPr lang="is-IS" sz="16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Gert er ráð fyrir að þenslan hafi náð hámarki árið 2016 og reiknað er með minni spennu í hagkerfinu árið 2018.</a:t>
            </a:r>
            <a:endParaRPr lang="en-US" sz="16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endParaRPr lang="is-IS" sz="1600" noProof="1" smtClean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Þrátt fyrir gengisstyrkingu </a:t>
            </a:r>
            <a:r>
              <a:rPr lang="en-US" sz="16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á fyrri hluta a´rsins er </a:t>
            </a:r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ytra jafnvægi þjóðarbúsins gott og áfram er gert ráð fyrir afgangi á viðskiptajöfnuði</a:t>
            </a:r>
            <a:r>
              <a:rPr lang="en-US" sz="16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. </a:t>
            </a:r>
          </a:p>
          <a:p>
            <a:endParaRPr lang="en-US" sz="16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16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Gengi krínunnar er nú svipað og það var í upphafi árs 2017.</a:t>
            </a:r>
            <a:endParaRPr lang="en-US" sz="16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52298" y="1628775"/>
            <a:ext cx="4741862" cy="295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Kaupmáttur er í sögulegu hámarki og </a:t>
            </a:r>
            <a:r>
              <a:rPr lang="is-IS" sz="16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mikilvægt er að varðveita hann sem allra best.</a:t>
            </a:r>
          </a:p>
          <a:p>
            <a:endParaRPr lang="en-US" sz="1600" noProof="1" smtClean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16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Útlit er fyrir að verðbólga fari lítillega upp fyrir markmið Seðlabankans árið 2018 og verði 2,7% (Markmið er 2,5% +/- 1,5%).</a:t>
            </a:r>
          </a:p>
          <a:p>
            <a:endParaRPr lang="en-US" sz="16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16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Atvinnuleysi verður áfram lítið, eða 3,4% árið 2018.</a:t>
            </a:r>
            <a:endParaRPr lang="en-US" sz="16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endParaRPr lang="is-IS" sz="1600" noProof="1" smtClean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is-I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Nokkuð hægir á vexti útflutnings þar sem reiknað er með hóflegri vexti ferðaþjónustu en verið hefur.  </a:t>
            </a:r>
            <a:endParaRPr lang="en-US" sz="16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endParaRPr lang="en-US" sz="16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0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 smtClean="0">
                <a:solidFill>
                  <a:srgbClr val="ABAAA5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20CAFAB-9CB6-354A-9050-AE34703CF2EA}" type="slidenum">
              <a:rPr lang="en-US" sz="900" smtClean="0">
                <a:latin typeface="Corbel" panose="020B0503020204020204" pitchFamily="34" charset="0"/>
                <a:ea typeface="Corbel" charset="0"/>
                <a:cs typeface="Corbel" charset="0"/>
              </a:rPr>
              <a:pPr algn="ctr"/>
              <a:t>12</a:t>
            </a:fld>
            <a:endParaRPr lang="en-US" sz="900" dirty="0">
              <a:latin typeface="Corbel" panose="020B0503020204020204" pitchFamily="34" charset="0"/>
              <a:ea typeface="Corbel" charset="0"/>
              <a:cs typeface="Corbe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47725" y="259792"/>
            <a:ext cx="5654675" cy="711758"/>
          </a:xfrm>
        </p:spPr>
        <p:txBody>
          <a:bodyPr/>
          <a:lstStyle/>
          <a:p>
            <a:r>
              <a:rPr lang="is-IS" dirty="0" smtClean="0">
                <a:solidFill>
                  <a:srgbClr val="00468C"/>
                </a:solidFill>
                <a:latin typeface="Corbel" panose="020B0503020204020204" pitchFamily="34" charset="0"/>
              </a:rPr>
              <a:t>Þróun helstu hagstærða</a:t>
            </a:r>
            <a:endParaRPr lang="is-IS" dirty="0">
              <a:latin typeface="Corbel" panose="020B0503020204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4906" y="966467"/>
            <a:ext cx="5256344" cy="5416868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endParaRPr lang="en-US" sz="1600" noProof="1" smtClean="0">
              <a:solidFill>
                <a:srgbClr val="00468C"/>
              </a:solidFill>
              <a:latin typeface="Corbel" panose="020B0503020204020204" pitchFamily="34" charset="0"/>
              <a:ea typeface="Corbel" charset="0"/>
              <a:cs typeface="Corbel" charset="0"/>
            </a:endParaRPr>
          </a:p>
          <a:p>
            <a:r>
              <a:rPr lang="en-US" sz="1600" noProof="1" smtClean="0">
                <a:solidFill>
                  <a:srgbClr val="00468C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Atvinnuþátttaka er góð, atvinnuleysi er með </a:t>
            </a:r>
            <a:r>
              <a:rPr lang="en-US" sz="1600" noProof="1">
                <a:solidFill>
                  <a:srgbClr val="00468C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minnsta </a:t>
            </a:r>
            <a:r>
              <a:rPr lang="en-US" sz="1600" noProof="1" smtClean="0">
                <a:solidFill>
                  <a:srgbClr val="00468C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móti og langtímaatvinnuleysi er nánast horfið. </a:t>
            </a:r>
          </a:p>
          <a:p>
            <a:endParaRPr lang="en-US" sz="1600" noProof="1">
              <a:solidFill>
                <a:srgbClr val="00468C"/>
              </a:solidFill>
              <a:latin typeface="Corbel" panose="020B0503020204020204" pitchFamily="34" charset="0"/>
              <a:ea typeface="Corbel" charset="0"/>
              <a:cs typeface="Corbel" charset="0"/>
            </a:endParaRPr>
          </a:p>
          <a:p>
            <a:r>
              <a:rPr lang="en-US" sz="1600" noProof="1" smtClean="0">
                <a:solidFill>
                  <a:srgbClr val="00468C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Innflutningur vinnuafls hefur aukið framleiðslugetu hagkerfisins og dregið úr spennu.</a:t>
            </a:r>
          </a:p>
          <a:p>
            <a:endParaRPr lang="is-IS" sz="1600" noProof="1">
              <a:solidFill>
                <a:srgbClr val="00468C"/>
              </a:solidFill>
              <a:latin typeface="Corbel" panose="020B0503020204020204" pitchFamily="34" charset="0"/>
              <a:ea typeface="Corbel" charset="0"/>
              <a:cs typeface="Corbel" charset="0"/>
            </a:endParaRPr>
          </a:p>
          <a:p>
            <a:r>
              <a:rPr lang="is-IS" sz="1600" noProof="1" smtClean="0">
                <a:solidFill>
                  <a:srgbClr val="00468C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Gert er ráð fyrir að spenna í hagkerfinu hafi náð hámarki árið 2016 og það muni draga úr henni hægt og bítandi á næstu árum.</a:t>
            </a:r>
            <a:endParaRPr lang="en-US" sz="1600" noProof="1" smtClean="0">
              <a:solidFill>
                <a:srgbClr val="00468C"/>
              </a:solidFill>
              <a:latin typeface="Corbel" panose="020B0503020204020204" pitchFamily="34" charset="0"/>
              <a:ea typeface="Corbel" charset="0"/>
              <a:cs typeface="Corbel" charset="0"/>
            </a:endParaRPr>
          </a:p>
          <a:p>
            <a:endParaRPr lang="is-IS" sz="1600" noProof="1" smtClean="0">
              <a:solidFill>
                <a:srgbClr val="00468C"/>
              </a:solidFill>
              <a:latin typeface="Corbel" panose="020B0503020204020204" pitchFamily="34" charset="0"/>
              <a:ea typeface="Corbel" charset="0"/>
              <a:cs typeface="Corbel" charset="0"/>
            </a:endParaRPr>
          </a:p>
          <a:p>
            <a:r>
              <a:rPr lang="is-IS" sz="1600" noProof="1" smtClean="0">
                <a:solidFill>
                  <a:srgbClr val="00468C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Kaupmáttur og landsframleiðsla eru komin hátt upp fyrir fyrrum hágildi áranna 2007-2008 og enn sér ekki fyrir endann á núverandi hagvaxtarskeiði.</a:t>
            </a:r>
          </a:p>
          <a:p>
            <a:endParaRPr lang="en-US" sz="1600" noProof="1" smtClean="0">
              <a:solidFill>
                <a:srgbClr val="00468C"/>
              </a:solidFill>
              <a:latin typeface="Corbel" panose="020B0503020204020204" pitchFamily="34" charset="0"/>
              <a:ea typeface="Corbel" charset="0"/>
              <a:cs typeface="Corbel" charset="0"/>
            </a:endParaRPr>
          </a:p>
          <a:p>
            <a:r>
              <a:rPr lang="en-US" sz="1600" noProof="1" smtClean="0">
                <a:solidFill>
                  <a:srgbClr val="00468C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Kaupmáttur launa </a:t>
            </a:r>
            <a:r>
              <a:rPr lang="en-US" sz="1600" noProof="1">
                <a:solidFill>
                  <a:srgbClr val="00468C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hefur </a:t>
            </a:r>
            <a:r>
              <a:rPr lang="en-US" sz="1600" noProof="1" smtClean="0">
                <a:solidFill>
                  <a:srgbClr val="00468C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vaxið ört undanfarið þar sem verulegar launahækkanir hafa lagst á sveif með lágri </a:t>
            </a:r>
            <a:r>
              <a:rPr lang="is-IS" sz="1600" noProof="1" smtClean="0">
                <a:solidFill>
                  <a:srgbClr val="00468C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verðbólgu, sem hefur verið undir markmiði Seðlabankans í um þrjú og hálft ár.</a:t>
            </a:r>
            <a:endParaRPr lang="en-US" sz="1600" noProof="1">
              <a:solidFill>
                <a:srgbClr val="00468C"/>
              </a:solidFill>
              <a:latin typeface="Corbel" panose="020B0503020204020204" pitchFamily="34" charset="0"/>
              <a:ea typeface="Corbel" charset="0"/>
              <a:cs typeface="Corbel" charset="0"/>
            </a:endParaRPr>
          </a:p>
          <a:p>
            <a:endParaRPr lang="en-US" sz="1600" noProof="1">
              <a:solidFill>
                <a:srgbClr val="00468C"/>
              </a:solidFill>
              <a:latin typeface="Corbel" panose="020B0503020204020204" pitchFamily="34" charset="0"/>
              <a:ea typeface="Corbel" charset="0"/>
              <a:cs typeface="Corbel" charset="0"/>
            </a:endParaRPr>
          </a:p>
          <a:p>
            <a:endParaRPr lang="is-IS" sz="1600" noProof="1">
              <a:solidFill>
                <a:srgbClr val="00468C"/>
              </a:solidFill>
              <a:latin typeface="Corbel" panose="020B0503020204020204" pitchFamily="34" charset="0"/>
              <a:ea typeface="Corbel" charset="0"/>
              <a:cs typeface="Corbel" charset="0"/>
            </a:endParaRPr>
          </a:p>
          <a:p>
            <a:endParaRPr lang="en-US" sz="1600" noProof="1">
              <a:solidFill>
                <a:srgbClr val="00468C"/>
              </a:solidFill>
              <a:latin typeface="Corbel" panose="020B0503020204020204" pitchFamily="34" charset="0"/>
              <a:ea typeface="Corbel" charset="0"/>
              <a:cs typeface="Corbe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38781" y="3515117"/>
            <a:ext cx="474186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noProof="1" smtClean="0">
                <a:solidFill>
                  <a:srgbClr val="00468C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Landsframleiðsla á mann og kaupmáttur</a:t>
            </a:r>
            <a:endParaRPr lang="en-US" sz="1600" noProof="1">
              <a:solidFill>
                <a:srgbClr val="00468C"/>
              </a:solidFill>
              <a:latin typeface="Corbel" panose="020B0503020204020204" pitchFamily="34" charset="0"/>
              <a:ea typeface="Corbel" charset="0"/>
              <a:cs typeface="Corbe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74487" y="539800"/>
            <a:ext cx="474186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noProof="1">
                <a:solidFill>
                  <a:srgbClr val="00468C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Atvinnuleysi og framleiðsluspenna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657397097"/>
              </p:ext>
            </p:extLst>
          </p:nvPr>
        </p:nvGraphicFramePr>
        <p:xfrm>
          <a:off x="6639429" y="966467"/>
          <a:ext cx="5367600" cy="2287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474961" y="1228285"/>
            <a:ext cx="1219199" cy="150041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is-IS" sz="1050" dirty="0" smtClean="0">
                <a:latin typeface="Corbel" panose="020B0503020204020204" pitchFamily="34" charset="0"/>
              </a:rPr>
              <a:t>Spá</a:t>
            </a:r>
          </a:p>
          <a:p>
            <a:pPr algn="r"/>
            <a:endParaRPr lang="is-IS" sz="1050" dirty="0">
              <a:latin typeface="Corbel" panose="020B0503020204020204" pitchFamily="34" charset="0"/>
            </a:endParaRPr>
          </a:p>
          <a:p>
            <a:pPr algn="r"/>
            <a:endParaRPr lang="is-IS" sz="1050" dirty="0" smtClean="0">
              <a:latin typeface="Corbel" panose="020B0503020204020204" pitchFamily="34" charset="0"/>
            </a:endParaRPr>
          </a:p>
          <a:p>
            <a:pPr algn="r"/>
            <a:endParaRPr lang="is-IS" sz="1050" dirty="0">
              <a:latin typeface="Corbel" panose="020B0503020204020204" pitchFamily="34" charset="0"/>
            </a:endParaRPr>
          </a:p>
          <a:p>
            <a:pPr algn="r"/>
            <a:endParaRPr lang="is-IS" sz="1050" dirty="0" smtClean="0">
              <a:latin typeface="Corbel" panose="020B0503020204020204" pitchFamily="34" charset="0"/>
            </a:endParaRPr>
          </a:p>
          <a:p>
            <a:pPr algn="r"/>
            <a:endParaRPr lang="is-IS" sz="1050" dirty="0">
              <a:latin typeface="Corbel" panose="020B0503020204020204" pitchFamily="34" charset="0"/>
            </a:endParaRPr>
          </a:p>
          <a:p>
            <a:pPr algn="r"/>
            <a:endParaRPr lang="is-IS" sz="1050" dirty="0" smtClean="0">
              <a:latin typeface="Corbel" panose="020B0503020204020204" pitchFamily="34" charset="0"/>
            </a:endParaRPr>
          </a:p>
          <a:p>
            <a:pPr algn="r"/>
            <a:endParaRPr lang="is-IS" dirty="0">
              <a:latin typeface="Corbel" panose="020B05030202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38781" y="6171084"/>
            <a:ext cx="2695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900" dirty="0" smtClean="0">
                <a:latin typeface="Corbel" panose="020B0503020204020204" pitchFamily="34" charset="0"/>
              </a:rPr>
              <a:t>Heimild: Hagstofa Íslands </a:t>
            </a:r>
            <a:endParaRPr lang="is-IS" sz="900" dirty="0">
              <a:latin typeface="Corbel" panose="020B05030202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74487" y="3284286"/>
            <a:ext cx="2695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900" dirty="0" smtClean="0">
                <a:latin typeface="Corbel" panose="020B0503020204020204" pitchFamily="34" charset="0"/>
              </a:rPr>
              <a:t>Heimild: Hagstofa Íslands og Seðlabanki Íslands </a:t>
            </a:r>
            <a:endParaRPr lang="is-IS" sz="900" dirty="0">
              <a:latin typeface="Corbel" panose="020B0503020204020204" pitchFamily="34" charset="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021767817"/>
              </p:ext>
            </p:extLst>
          </p:nvPr>
        </p:nvGraphicFramePr>
        <p:xfrm>
          <a:off x="6622087" y="3761340"/>
          <a:ext cx="5367600" cy="2401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26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3200" dirty="0"/>
              <a:t>Ísland og ESB: </a:t>
            </a:r>
            <a:br>
              <a:rPr lang="is-IS" sz="3200" dirty="0"/>
            </a:br>
            <a:r>
              <a:rPr lang="is-IS" sz="3200" dirty="0"/>
              <a:t>Frum- og vaxtajöfnuður hins opinbera og hagvöxtur </a:t>
            </a:r>
            <a:r>
              <a:rPr lang="is-IS" sz="3200" dirty="0" smtClean="0"/>
              <a:t>2016</a:t>
            </a:r>
            <a:endParaRPr lang="is-IS" sz="3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6622012"/>
              </p:ext>
            </p:extLst>
          </p:nvPr>
        </p:nvGraphicFramePr>
        <p:xfrm>
          <a:off x="695325" y="1323975"/>
          <a:ext cx="10660063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33577" y="6280919"/>
            <a:ext cx="965835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050" dirty="0" smtClean="0"/>
              <a:t>*Tölur </a:t>
            </a:r>
            <a:r>
              <a:rPr lang="is-IS" sz="1050" dirty="0"/>
              <a:t>um frumjöfnuð eru frá </a:t>
            </a:r>
            <a:r>
              <a:rPr lang="is-IS" sz="1050" dirty="0" err="1"/>
              <a:t>Eurostat</a:t>
            </a:r>
            <a:r>
              <a:rPr lang="is-IS" sz="1050" dirty="0"/>
              <a:t> en tölur um hagvöxt frá OECD. Fyrir Ísland hefur frumjöfnuður hins opinbera fyrir árið 2016 verið leiðréttur annars vegar fyrir 384,3 </a:t>
            </a:r>
            <a:r>
              <a:rPr lang="is-IS" sz="1050" dirty="0" err="1"/>
              <a:t>ma.kr</a:t>
            </a:r>
            <a:r>
              <a:rPr lang="is-IS" sz="1050" dirty="0"/>
              <a:t>. tekjum af stöðugleikaframlögum og hins vegar fyrir 105,1 </a:t>
            </a:r>
            <a:r>
              <a:rPr lang="is-IS" sz="1050" dirty="0" err="1"/>
              <a:t>ma.kr</a:t>
            </a:r>
            <a:r>
              <a:rPr lang="is-IS" sz="1050" dirty="0"/>
              <a:t>. fjármagnstilfærslu frá ríkissjóði til </a:t>
            </a:r>
            <a:r>
              <a:rPr lang="is-IS" sz="1050" dirty="0" err="1"/>
              <a:t>A-deildar</a:t>
            </a:r>
            <a:r>
              <a:rPr lang="is-IS" sz="1050" dirty="0"/>
              <a:t> </a:t>
            </a:r>
            <a:r>
              <a:rPr lang="is-IS" sz="1050" dirty="0" err="1"/>
              <a:t>Lífeyrissjóðs</a:t>
            </a:r>
            <a:r>
              <a:rPr lang="is-IS" sz="1050" dirty="0"/>
              <a:t> starfsmanna ríkisins. Án leiðréttingar nemur frumjöfnuðurinn 16,3% af VLF. </a:t>
            </a:r>
          </a:p>
        </p:txBody>
      </p:sp>
      <p:sp>
        <p:nvSpPr>
          <p:cNvPr id="3" name="Oval 2"/>
          <p:cNvSpPr/>
          <p:nvPr/>
        </p:nvSpPr>
        <p:spPr>
          <a:xfrm>
            <a:off x="1295400" y="3606800"/>
            <a:ext cx="38100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9588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Árið 2017</a:t>
            </a:r>
            <a:endParaRPr lang="is-I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3547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343" y="259792"/>
            <a:ext cx="10380929" cy="984886"/>
          </a:xfrm>
        </p:spPr>
        <p:txBody>
          <a:bodyPr/>
          <a:lstStyle/>
          <a:p>
            <a:r>
              <a:rPr lang="is-IS" dirty="0" smtClean="0">
                <a:latin typeface="Corbel" panose="020B0503020204020204" pitchFamily="34" charset="0"/>
              </a:rPr>
              <a:t>Endurmetin útgjöld árið 2017</a:t>
            </a:r>
            <a:endParaRPr lang="is-I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202359"/>
              </p:ext>
            </p:extLst>
          </p:nvPr>
        </p:nvGraphicFramePr>
        <p:xfrm>
          <a:off x="1368236" y="1023259"/>
          <a:ext cx="10287000" cy="3995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368236" y="5228850"/>
            <a:ext cx="9909363" cy="1107996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s-IS" dirty="0">
                <a:latin typeface="Corbel" panose="020B0503020204020204" pitchFamily="34" charset="0"/>
              </a:rPr>
              <a:t>Útgjöld málefnasviða og málaflokka ríkissjóðs fyrir árið 2017 hafa verið endurmetin í ljósi breyttra forsendna og þróunar efnahagsmála á </a:t>
            </a:r>
            <a:r>
              <a:rPr lang="is-IS" dirty="0" smtClean="0">
                <a:latin typeface="Corbel" panose="020B0503020204020204" pitchFamily="34" charset="0"/>
              </a:rPr>
              <a:t>árinu.</a:t>
            </a:r>
            <a:endParaRPr lang="is-IS" dirty="0">
              <a:latin typeface="Corbel" panose="020B05030202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s-IS" dirty="0" smtClean="0">
                <a:latin typeface="Corbel" panose="020B0503020204020204" pitchFamily="34" charset="0"/>
              </a:rPr>
              <a:t>Samtals hækkun um 20,7 </a:t>
            </a:r>
            <a:r>
              <a:rPr lang="is-IS" dirty="0" err="1" smtClean="0">
                <a:latin typeface="Corbel" panose="020B0503020204020204" pitchFamily="34" charset="0"/>
              </a:rPr>
              <a:t>ma</a:t>
            </a:r>
            <a:r>
              <a:rPr lang="is-IS" dirty="0" smtClean="0">
                <a:latin typeface="Corbel" panose="020B0503020204020204" pitchFamily="34" charset="0"/>
              </a:rPr>
              <a:t>. kr. </a:t>
            </a:r>
            <a:r>
              <a:rPr lang="is-IS" smtClean="0">
                <a:latin typeface="Corbel" panose="020B0503020204020204" pitchFamily="34" charset="0"/>
              </a:rPr>
              <a:t>Eða 2,7%.</a:t>
            </a:r>
            <a:endParaRPr lang="is-IS" dirty="0">
              <a:latin typeface="Corbel" panose="020B05030202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s-IS" dirty="0">
                <a:latin typeface="Corbel" panose="020B0503020204020204" pitchFamily="34" charset="0"/>
              </a:rPr>
              <a:t>Enn óvissa um framvindu </a:t>
            </a:r>
            <a:r>
              <a:rPr lang="is-IS" dirty="0" smtClean="0">
                <a:latin typeface="Corbel" panose="020B0503020204020204" pitchFamily="34" charset="0"/>
              </a:rPr>
              <a:t>nokkurra mála.</a:t>
            </a:r>
            <a:endParaRPr lang="is-I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47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97618"/>
          </a:xfrm>
        </p:spPr>
        <p:txBody>
          <a:bodyPr/>
          <a:lstStyle/>
          <a:p>
            <a:r>
              <a:rPr lang="is-IS" sz="3200" dirty="0" smtClean="0">
                <a:latin typeface="Corbel" panose="020B0503020204020204" pitchFamily="34" charset="0"/>
              </a:rPr>
              <a:t>Endurmetin </a:t>
            </a:r>
            <a:r>
              <a:rPr lang="is-IS" sz="3200" dirty="0">
                <a:latin typeface="Corbel" panose="020B0503020204020204" pitchFamily="34" charset="0"/>
              </a:rPr>
              <a:t>útgjöld árið </a:t>
            </a:r>
            <a:r>
              <a:rPr lang="is-IS" sz="3200" dirty="0" smtClean="0">
                <a:latin typeface="Corbel" panose="020B0503020204020204" pitchFamily="34" charset="0"/>
              </a:rPr>
              <a:t>2017: nánar</a:t>
            </a:r>
            <a:endParaRPr lang="is-IS" sz="3200" dirty="0">
              <a:latin typeface="Corbel" panose="020B050302020402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8589326"/>
              </p:ext>
            </p:extLst>
          </p:nvPr>
        </p:nvGraphicFramePr>
        <p:xfrm>
          <a:off x="839788" y="1262744"/>
          <a:ext cx="10372498" cy="4854058"/>
        </p:xfrm>
        <a:graphic>
          <a:graphicData uri="http://schemas.openxmlformats.org/drawingml/2006/table">
            <a:tbl>
              <a:tblPr firstRow="1" lastRow="1" bandRow="1">
                <a:tableStyleId>{9D7B26C5-4107-4FEC-AEDC-1716B250A1EF}</a:tableStyleId>
              </a:tblPr>
              <a:tblGrid>
                <a:gridCol w="8908724"/>
                <a:gridCol w="1463774"/>
              </a:tblGrid>
              <a:tr h="722198">
                <a:tc>
                  <a:txBody>
                    <a:bodyPr/>
                    <a:lstStyle/>
                    <a:p>
                      <a:r>
                        <a:rPr lang="is-IS" sz="1600" dirty="0" smtClean="0">
                          <a:latin typeface="Corbel" panose="020B0503020204020204" pitchFamily="34" charset="0"/>
                        </a:rPr>
                        <a:t>Endurmetin útgjöld ársins 2017 á rekstrargrunni</a:t>
                      </a:r>
                      <a:endParaRPr lang="is-IS" sz="16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600" dirty="0" smtClean="0">
                          <a:latin typeface="Corbel" panose="020B0503020204020204" pitchFamily="34" charset="0"/>
                        </a:rPr>
                        <a:t>Útgjöld </a:t>
                      </a:r>
                      <a:r>
                        <a:rPr lang="is-IS" sz="1600" dirty="0" err="1" smtClean="0">
                          <a:latin typeface="Corbel" panose="020B0503020204020204" pitchFamily="34" charset="0"/>
                        </a:rPr>
                        <a:t>m.kr</a:t>
                      </a:r>
                      <a:r>
                        <a:rPr lang="is-IS" sz="1600" dirty="0" smtClean="0">
                          <a:latin typeface="Corbel" panose="020B0503020204020204" pitchFamily="34" charset="0"/>
                        </a:rPr>
                        <a:t>.</a:t>
                      </a:r>
                      <a:endParaRPr lang="is-IS" sz="16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  <a:tr h="412685">
                <a:tc>
                  <a:txBody>
                    <a:bodyPr/>
                    <a:lstStyle/>
                    <a:p>
                      <a:r>
                        <a:rPr lang="is-IS" sz="1600" b="0" dirty="0" smtClean="0">
                          <a:latin typeface="Corbel" panose="020B0503020204020204" pitchFamily="34" charset="0"/>
                        </a:rPr>
                        <a:t>Sjúkratryggingar: Áætluð umframútgjöld.</a:t>
                      </a:r>
                      <a:r>
                        <a:rPr lang="is-IS" sz="1600" b="0" baseline="0" dirty="0" smtClean="0"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is-IS" sz="1600" b="0" baseline="0" dirty="0" smtClean="0"/>
                        <a:t>einkum lækniskostnaðar og lyf með S – merkingu</a:t>
                      </a:r>
                      <a:endParaRPr lang="is-IS" sz="1600" b="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dirty="0" smtClean="0">
                          <a:latin typeface="Corbel" panose="020B0503020204020204" pitchFamily="34" charset="0"/>
                        </a:rPr>
                        <a:t>7.087</a:t>
                      </a:r>
                      <a:endParaRPr lang="is-IS" sz="1600" dirty="0"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2685">
                <a:tc>
                  <a:txBody>
                    <a:bodyPr/>
                    <a:lstStyle/>
                    <a:p>
                      <a:r>
                        <a:rPr lang="is-IS" sz="1600" dirty="0" smtClean="0">
                          <a:latin typeface="Corbel" panose="020B0503020204020204" pitchFamily="34" charset="0"/>
                        </a:rPr>
                        <a:t>Almannatryggingar: Áætluð umframútgjöld v. elli- og örorkulífeyrisþega</a:t>
                      </a:r>
                      <a:endParaRPr lang="is-IS" sz="16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dirty="0">
                          <a:latin typeface="Corbel" panose="020B0503020204020204" pitchFamily="34" charset="0"/>
                        </a:rPr>
                        <a:t>2.781     </a:t>
                      </a:r>
                    </a:p>
                  </a:txBody>
                  <a:tcPr marL="9525" marR="9525" marT="9525" marB="0" anchor="b"/>
                </a:tc>
              </a:tr>
              <a:tr h="330649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dirty="0">
                          <a:latin typeface="Corbel" panose="020B0503020204020204" pitchFamily="34" charset="0"/>
                        </a:rPr>
                        <a:t>Útlendingamál: Áætluð umframútgjöld vegna stóraukins fjölda umsókna um hæli á </a:t>
                      </a:r>
                      <a:r>
                        <a:rPr lang="is-IS" sz="1600" dirty="0" smtClean="0">
                          <a:latin typeface="Corbel" panose="020B0503020204020204" pitchFamily="34" charset="0"/>
                        </a:rPr>
                        <a:t>Íslandi</a:t>
                      </a:r>
                      <a:endParaRPr lang="is-IS" sz="1600" dirty="0">
                        <a:latin typeface="Corbel" panose="020B0503020204020204" pitchFamily="34" charset="0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dirty="0">
                          <a:latin typeface="Corbel" panose="020B0503020204020204" pitchFamily="34" charset="0"/>
                        </a:rPr>
                        <a:t>2.174     </a:t>
                      </a:r>
                    </a:p>
                  </a:txBody>
                  <a:tcPr marL="9525" marR="9525" marT="9525" marB="0" anchor="b"/>
                </a:tc>
              </a:tr>
              <a:tr h="330649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dirty="0" err="1">
                          <a:latin typeface="Corbel" panose="020B0503020204020204" pitchFamily="34" charset="0"/>
                        </a:rPr>
                        <a:t>Húsnæðisstuðningur</a:t>
                      </a:r>
                      <a:r>
                        <a:rPr lang="is-IS" sz="1600" dirty="0">
                          <a:latin typeface="Corbel" panose="020B0503020204020204" pitchFamily="34" charset="0"/>
                        </a:rPr>
                        <a:t>: Stofnframlög til félagslegs leiguhúsnæðis - endurmetin </a:t>
                      </a:r>
                      <a:r>
                        <a:rPr lang="is-IS" sz="1600" dirty="0" smtClean="0">
                          <a:latin typeface="Corbel" panose="020B0503020204020204" pitchFamily="34" charset="0"/>
                        </a:rPr>
                        <a:t>fjárþörf</a:t>
                      </a:r>
                      <a:endParaRPr lang="is-IS" sz="1600" dirty="0">
                        <a:latin typeface="Corbel" panose="020B0503020204020204" pitchFamily="34" charset="0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dirty="0">
                          <a:latin typeface="Corbel" panose="020B0503020204020204" pitchFamily="34" charset="0"/>
                        </a:rPr>
                        <a:t>1.500     </a:t>
                      </a:r>
                    </a:p>
                  </a:txBody>
                  <a:tcPr marL="9525" marR="9525" marT="9525" marB="0" anchor="b"/>
                </a:tc>
              </a:tr>
              <a:tr h="330649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dirty="0">
                          <a:latin typeface="Corbel" panose="020B0503020204020204" pitchFamily="34" charset="0"/>
                        </a:rPr>
                        <a:t>Samgöngur: </a:t>
                      </a:r>
                      <a:r>
                        <a:rPr lang="is-IS" sz="1600" dirty="0" smtClean="0">
                          <a:latin typeface="Corbel" panose="020B0503020204020204" pitchFamily="34" charset="0"/>
                        </a:rPr>
                        <a:t>Framlög v. tiltekinna vegaframkvæmda</a:t>
                      </a:r>
                      <a:endParaRPr lang="is-IS" sz="1600" dirty="0">
                        <a:latin typeface="Corbel" panose="020B0503020204020204" pitchFamily="34" charset="0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dirty="0">
                          <a:latin typeface="Corbel" panose="020B0503020204020204" pitchFamily="34" charset="0"/>
                        </a:rPr>
                        <a:t>1.200     </a:t>
                      </a:r>
                    </a:p>
                  </a:txBody>
                  <a:tcPr marL="9525" marR="9525" marT="9525" marB="0" anchor="b"/>
                </a:tc>
              </a:tr>
              <a:tr h="330649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dirty="0">
                          <a:latin typeface="Corbel" panose="020B0503020204020204" pitchFamily="34" charset="0"/>
                        </a:rPr>
                        <a:t>Sýslumenn: Uppsafnaður halli vegna aðskilnaðar </a:t>
                      </a:r>
                      <a:r>
                        <a:rPr lang="is-IS" sz="1600" dirty="0" smtClean="0">
                          <a:latin typeface="Corbel" panose="020B0503020204020204" pitchFamily="34" charset="0"/>
                        </a:rPr>
                        <a:t>sýslumannsembætta</a:t>
                      </a:r>
                      <a:endParaRPr lang="is-IS" sz="1600" dirty="0">
                        <a:latin typeface="Corbel" panose="020B0503020204020204" pitchFamily="34" charset="0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dirty="0">
                          <a:latin typeface="Corbel" panose="020B0503020204020204" pitchFamily="34" charset="0"/>
                        </a:rPr>
                        <a:t>270     </a:t>
                      </a:r>
                    </a:p>
                  </a:txBody>
                  <a:tcPr marL="9525" marR="9525" marT="9525" marB="0" anchor="b"/>
                </a:tc>
              </a:tr>
              <a:tr h="330649">
                <a:tc>
                  <a:txBody>
                    <a:bodyPr/>
                    <a:lstStyle/>
                    <a:p>
                      <a:pPr algn="l" fontAlgn="b"/>
                      <a:r>
                        <a:rPr lang="nn-NO" sz="1600" dirty="0">
                          <a:latin typeface="Corbel" panose="020B0503020204020204" pitchFamily="34" charset="0"/>
                        </a:rPr>
                        <a:t>Menningarstofnanir: Rekstrar- og lausafjárþörf </a:t>
                      </a:r>
                      <a:r>
                        <a:rPr lang="nn-NO" sz="1600" dirty="0" smtClean="0">
                          <a:latin typeface="Corbel" panose="020B0503020204020204" pitchFamily="34" charset="0"/>
                        </a:rPr>
                        <a:t>Hörpu</a:t>
                      </a:r>
                      <a:endParaRPr lang="nn-NO" sz="1600" dirty="0">
                        <a:latin typeface="Corbel" panose="020B0503020204020204" pitchFamily="34" charset="0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dirty="0">
                          <a:latin typeface="Corbel" panose="020B0503020204020204" pitchFamily="34" charset="0"/>
                        </a:rPr>
                        <a:t>250     </a:t>
                      </a:r>
                    </a:p>
                  </a:txBody>
                  <a:tcPr marL="9525" marR="9525" marT="9525" marB="0" anchor="b"/>
                </a:tc>
              </a:tr>
              <a:tr h="330649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dirty="0">
                          <a:latin typeface="Corbel" panose="020B0503020204020204" pitchFamily="34" charset="0"/>
                        </a:rPr>
                        <a:t>Fjölskyldumál: Endurmat </a:t>
                      </a:r>
                      <a:r>
                        <a:rPr lang="is-IS" sz="1600" dirty="0" smtClean="0">
                          <a:latin typeface="Corbel" panose="020B0503020204020204" pitchFamily="34" charset="0"/>
                        </a:rPr>
                        <a:t>barnabóta</a:t>
                      </a:r>
                      <a:endParaRPr lang="is-IS" sz="1600" dirty="0">
                        <a:latin typeface="Corbel" panose="020B0503020204020204" pitchFamily="34" charset="0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dirty="0">
                          <a:latin typeface="Corbel" panose="020B0503020204020204" pitchFamily="34" charset="0"/>
                        </a:rPr>
                        <a:t>-1.243     </a:t>
                      </a:r>
                    </a:p>
                  </a:txBody>
                  <a:tcPr marL="9525" marR="9525" marT="9525" marB="0" anchor="b"/>
                </a:tc>
              </a:tr>
              <a:tr h="330649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dirty="0" err="1">
                          <a:latin typeface="Corbel" panose="020B0503020204020204" pitchFamily="34" charset="0"/>
                        </a:rPr>
                        <a:t>Húsnæðisstuðningur</a:t>
                      </a:r>
                      <a:r>
                        <a:rPr lang="is-IS" sz="1600" dirty="0">
                          <a:latin typeface="Corbel" panose="020B0503020204020204" pitchFamily="34" charset="0"/>
                        </a:rPr>
                        <a:t>: Endurmat </a:t>
                      </a:r>
                      <a:r>
                        <a:rPr lang="is-IS" sz="1600" dirty="0" smtClean="0">
                          <a:latin typeface="Corbel" panose="020B0503020204020204" pitchFamily="34" charset="0"/>
                        </a:rPr>
                        <a:t>vaxtabóta</a:t>
                      </a:r>
                      <a:endParaRPr lang="is-IS" sz="1600" dirty="0">
                        <a:latin typeface="Corbel" panose="020B0503020204020204" pitchFamily="34" charset="0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dirty="0">
                          <a:latin typeface="Corbel" panose="020B0503020204020204" pitchFamily="34" charset="0"/>
                        </a:rPr>
                        <a:t>-1.638     </a:t>
                      </a:r>
                    </a:p>
                  </a:txBody>
                  <a:tcPr marL="9525" marR="9525" marT="9525" marB="0" anchor="b"/>
                </a:tc>
              </a:tr>
              <a:tr h="330649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dirty="0">
                          <a:latin typeface="Corbel" panose="020B0503020204020204" pitchFamily="34" charset="0"/>
                        </a:rPr>
                        <a:t>Aðrar breytingar </a:t>
                      </a:r>
                      <a:r>
                        <a:rPr lang="is-IS" sz="1600" dirty="0" smtClean="0">
                          <a:latin typeface="Corbel" panose="020B0503020204020204" pitchFamily="34" charset="0"/>
                        </a:rPr>
                        <a:t>málaflokka</a:t>
                      </a:r>
                      <a:endParaRPr lang="is-IS" sz="1600" dirty="0">
                        <a:latin typeface="Corbel" panose="020B0503020204020204" pitchFamily="34" charset="0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dirty="0">
                          <a:latin typeface="Corbel" panose="020B0503020204020204" pitchFamily="34" charset="0"/>
                        </a:rPr>
                        <a:t>1.587     </a:t>
                      </a:r>
                    </a:p>
                  </a:txBody>
                  <a:tcPr marL="9525" marR="9525" marT="9525" marB="0" anchor="b"/>
                </a:tc>
              </a:tr>
              <a:tr h="330649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dirty="0">
                          <a:latin typeface="Corbel" panose="020B0503020204020204" pitchFamily="34" charset="0"/>
                        </a:rPr>
                        <a:t>Endurskoðuð áætlun um vaxtagjöld </a:t>
                      </a:r>
                      <a:r>
                        <a:rPr lang="is-IS" sz="1600" dirty="0" smtClean="0">
                          <a:latin typeface="Corbel" panose="020B0503020204020204" pitchFamily="34" charset="0"/>
                        </a:rPr>
                        <a:t>ársins</a:t>
                      </a:r>
                      <a:endParaRPr lang="is-IS" sz="1600" dirty="0"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dirty="0">
                          <a:latin typeface="Corbel" panose="020B0503020204020204" pitchFamily="34" charset="0"/>
                        </a:rPr>
                        <a:t>6.700     </a:t>
                      </a:r>
                    </a:p>
                  </a:txBody>
                  <a:tcPr marL="9525" marR="9525" marT="9525" marB="0" anchor="b"/>
                </a:tc>
              </a:tr>
              <a:tr h="330649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dirty="0" smtClean="0">
                          <a:latin typeface="Corbel" panose="020B0503020204020204" pitchFamily="34" charset="0"/>
                        </a:rPr>
                        <a:t>Samtals</a:t>
                      </a:r>
                      <a:endParaRPr lang="is-IS" sz="1600" dirty="0"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dirty="0" smtClean="0">
                          <a:latin typeface="Corbel" panose="020B0503020204020204" pitchFamily="34" charset="0"/>
                        </a:rPr>
                        <a:t>20.668</a:t>
                      </a:r>
                      <a:endParaRPr lang="is-IS" sz="1600" dirty="0"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53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20140" y="215700"/>
            <a:ext cx="10174632" cy="609398"/>
          </a:xfrm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Endurmat tekna ríkissjóðs fyrir árið 2017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349DECEF-E065-48FE-AB06-285D97262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059314"/>
              </p:ext>
            </p:extLst>
          </p:nvPr>
        </p:nvGraphicFramePr>
        <p:xfrm>
          <a:off x="1306571" y="1091414"/>
          <a:ext cx="9629140" cy="556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974219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22010" y="5569244"/>
            <a:ext cx="9425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4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</a:p>
          <a:p>
            <a:r>
              <a:rPr lang="is-IS" sz="2400" i="1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endParaRPr lang="en-US" sz="2400" i="1" dirty="0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010" y="3809437"/>
            <a:ext cx="9821061" cy="630195"/>
          </a:xfrm>
        </p:spPr>
        <p:txBody>
          <a:bodyPr/>
          <a:lstStyle/>
          <a:p>
            <a:r>
              <a:rPr lang="en-US" dirty="0" err="1" smtClean="0"/>
              <a:t>Fjárlagaárið</a:t>
            </a:r>
            <a:r>
              <a:rPr lang="en-US" dirty="0" smtClean="0"/>
              <a:t>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3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1811337" y="3765550"/>
            <a:ext cx="8290606" cy="914400"/>
          </a:xfrm>
        </p:spPr>
        <p:txBody>
          <a:bodyPr/>
          <a:lstStyle/>
          <a:p>
            <a:pPr marL="514350" indent="-514350" rtl="0" eaLnBrk="1" latinLnBrk="0" hangingPunct="1">
              <a:buFont typeface="+mj-lt"/>
              <a:buAutoNum type="arabicPeriod"/>
            </a:pPr>
            <a:r>
              <a:rPr lang="is-IS" sz="2800" kern="1200" dirty="0" smtClean="0">
                <a:solidFill>
                  <a:schemeClr val="tx1"/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  <a:t>Aðhald í ríkisrekstri á meðan þensla er mikil</a:t>
            </a:r>
            <a:endParaRPr lang="is-IS" sz="2800" dirty="0" smtClean="0">
              <a:effectLst/>
            </a:endParaRPr>
          </a:p>
          <a:p>
            <a:pPr marL="514350" indent="-514350" rtl="0" eaLnBrk="1" latinLnBrk="0" hangingPunct="1">
              <a:buFont typeface="+mj-lt"/>
              <a:buAutoNum type="arabicPeriod"/>
            </a:pPr>
            <a:r>
              <a:rPr lang="is-IS" sz="2800" kern="1200" dirty="0" smtClean="0">
                <a:solidFill>
                  <a:schemeClr val="tx1"/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  <a:t>Varðveita </a:t>
            </a:r>
            <a:r>
              <a:rPr lang="is-IS" sz="2800" kern="1200" dirty="0" err="1" smtClean="0">
                <a:solidFill>
                  <a:schemeClr val="tx1"/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  <a:t>kaupmátt</a:t>
            </a:r>
            <a:r>
              <a:rPr lang="is-IS" sz="2800" kern="1200" dirty="0" smtClean="0">
                <a:solidFill>
                  <a:schemeClr val="tx1"/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  <a:t> launa með sátt á vinnumarkaði</a:t>
            </a:r>
            <a:endParaRPr lang="is-IS" dirty="0" smtClean="0">
              <a:effectLst/>
            </a:endParaRPr>
          </a:p>
          <a:p>
            <a:pPr marL="514350" indent="-514350" rtl="0" eaLnBrk="1" latinLnBrk="0" hangingPunct="1">
              <a:buFont typeface="+mj-lt"/>
              <a:buAutoNum type="arabicPeriod"/>
            </a:pPr>
            <a:r>
              <a:rPr lang="is-IS" sz="2800" kern="1200" dirty="0" smtClean="0">
                <a:solidFill>
                  <a:schemeClr val="tx1"/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  <a:t>Stuðla að stöðugleika í gengismálum</a:t>
            </a:r>
            <a:endParaRPr lang="is-IS" dirty="0" smtClean="0">
              <a:effectLst/>
            </a:endParaRPr>
          </a:p>
          <a:p>
            <a:pPr marL="514350" indent="-514350" rtl="0" eaLnBrk="1" latinLnBrk="0" hangingPunct="1">
              <a:buFont typeface="+mj-lt"/>
              <a:buAutoNum type="arabicPeriod"/>
            </a:pPr>
            <a:r>
              <a:rPr lang="is-IS" sz="2800" kern="1200" dirty="0" smtClean="0">
                <a:solidFill>
                  <a:schemeClr val="tx1"/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  <a:t>Tryggja og efla opinbera þjónustu og innviði </a:t>
            </a:r>
            <a:endParaRPr lang="is-IS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endParaRPr lang="is-I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Fjögur hagstjórnarmarkmið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52657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s-IS" dirty="0" smtClean="0"/>
              <a:t>Fjármálaáætlun leggur allar helstu línur</a:t>
            </a:r>
          </a:p>
          <a:p>
            <a:r>
              <a:rPr lang="is-IS" dirty="0" smtClean="0"/>
              <a:t>Frávik dregin sérstaklega fram</a:t>
            </a:r>
          </a:p>
          <a:p>
            <a:r>
              <a:rPr lang="is-IS" dirty="0" smtClean="0"/>
              <a:t>Fjárlög útfæra smáatriðin</a:t>
            </a:r>
          </a:p>
          <a:p>
            <a:pPr lvl="1"/>
            <a:r>
              <a:rPr lang="is-IS" dirty="0" smtClean="0"/>
              <a:t>Nýtt: 3 ára áætlanir í fylgiriti (í stað eins árs)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Breytt verklag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6141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468C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Fjármálastefna</a:t>
            </a:r>
            <a:r>
              <a:rPr lang="en-US" sz="3600" dirty="0" smtClean="0">
                <a:solidFill>
                  <a:srgbClr val="00468C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 2017–2022: </a:t>
            </a:r>
            <a:r>
              <a:rPr lang="en-US" sz="3600" dirty="0" err="1" smtClean="0">
                <a:solidFill>
                  <a:srgbClr val="00468C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Töluleg</a:t>
            </a:r>
            <a:r>
              <a:rPr lang="en-US" sz="3600" dirty="0" smtClean="0">
                <a:solidFill>
                  <a:srgbClr val="00468C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 </a:t>
            </a:r>
            <a:r>
              <a:rPr lang="en-US" sz="3600" dirty="0" err="1" smtClean="0">
                <a:solidFill>
                  <a:srgbClr val="00468C"/>
                </a:solidFill>
                <a:latin typeface="Corbel" panose="020B0503020204020204" pitchFamily="34" charset="0"/>
                <a:ea typeface="Corbel" charset="0"/>
                <a:cs typeface="Corbel" charset="0"/>
              </a:rPr>
              <a:t>markmið</a:t>
            </a:r>
            <a:endParaRPr lang="is-I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74280863"/>
              </p:ext>
            </p:extLst>
          </p:nvPr>
        </p:nvGraphicFramePr>
        <p:xfrm>
          <a:off x="925285" y="1399724"/>
          <a:ext cx="10538380" cy="438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9193"/>
                <a:gridCol w="865968"/>
                <a:gridCol w="962187"/>
                <a:gridCol w="865968"/>
                <a:gridCol w="865968"/>
                <a:gridCol w="865968"/>
                <a:gridCol w="843128"/>
              </a:tblGrid>
              <a:tr h="361640">
                <a:tc>
                  <a:txBody>
                    <a:bodyPr/>
                    <a:lstStyle/>
                    <a:p>
                      <a:r>
                        <a:rPr lang="is-IS" dirty="0" smtClean="0">
                          <a:latin typeface="Corbel" panose="020B0503020204020204" pitchFamily="34" charset="0"/>
                        </a:rPr>
                        <a:t>Hlutfall af vergri</a:t>
                      </a:r>
                      <a:r>
                        <a:rPr lang="is-IS" baseline="0" dirty="0" smtClean="0"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is-IS" dirty="0" smtClean="0">
                          <a:latin typeface="Corbel" panose="020B0503020204020204" pitchFamily="34" charset="0"/>
                        </a:rPr>
                        <a:t>landsframleiðslu, %</a:t>
                      </a:r>
                      <a:endParaRPr lang="is-IS" dirty="0">
                        <a:latin typeface="Corbel" panose="020B0503020204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is-IS" dirty="0" smtClean="0">
                          <a:latin typeface="Corbel" panose="020B0503020204020204" pitchFamily="34" charset="0"/>
                        </a:rPr>
                        <a:t>2017</a:t>
                      </a:r>
                      <a:endParaRPr lang="is-IS" dirty="0">
                        <a:latin typeface="Corbel" panose="020B0503020204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is-IS" dirty="0" smtClean="0">
                          <a:latin typeface="Corbel" panose="020B0503020204020204" pitchFamily="34" charset="0"/>
                        </a:rPr>
                        <a:t>2018</a:t>
                      </a:r>
                      <a:endParaRPr lang="is-IS" dirty="0">
                        <a:latin typeface="Corbel" panose="020B0503020204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is-IS" dirty="0" smtClean="0">
                          <a:latin typeface="Corbel" panose="020B0503020204020204" pitchFamily="34" charset="0"/>
                        </a:rPr>
                        <a:t>2019</a:t>
                      </a:r>
                      <a:endParaRPr lang="is-IS" dirty="0">
                        <a:latin typeface="Corbel" panose="020B0503020204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is-IS" dirty="0" smtClean="0">
                          <a:latin typeface="Corbel" panose="020B0503020204020204" pitchFamily="34" charset="0"/>
                        </a:rPr>
                        <a:t>2020</a:t>
                      </a:r>
                      <a:endParaRPr lang="is-IS" dirty="0">
                        <a:latin typeface="Corbel" panose="020B0503020204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is-IS" dirty="0" smtClean="0">
                          <a:latin typeface="Corbel" panose="020B0503020204020204" pitchFamily="34" charset="0"/>
                        </a:rPr>
                        <a:t>2021</a:t>
                      </a:r>
                      <a:endParaRPr lang="is-IS" dirty="0">
                        <a:latin typeface="Corbel" panose="020B0503020204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is-IS" dirty="0" smtClean="0">
                          <a:latin typeface="Corbel" panose="020B0503020204020204" pitchFamily="34" charset="0"/>
                        </a:rPr>
                        <a:t>2022</a:t>
                      </a:r>
                      <a:endParaRPr lang="is-IS" dirty="0">
                        <a:latin typeface="Corbel" panose="020B0503020204020204" pitchFamily="34" charset="0"/>
                      </a:endParaRPr>
                    </a:p>
                  </a:txBody>
                  <a:tcPr marL="121920" marR="121920"/>
                </a:tc>
              </a:tr>
              <a:tr h="361640">
                <a:tc>
                  <a:txBody>
                    <a:bodyPr/>
                    <a:lstStyle/>
                    <a:p>
                      <a:r>
                        <a:rPr lang="is-IS" b="1" dirty="0" smtClean="0">
                          <a:latin typeface="Corbel" panose="020B0503020204020204" pitchFamily="34" charset="0"/>
                        </a:rPr>
                        <a:t>Hið opinbera, </a:t>
                      </a:r>
                      <a:r>
                        <a:rPr lang="is-IS" b="1" dirty="0" err="1" smtClean="0">
                          <a:latin typeface="Corbel" panose="020B0503020204020204" pitchFamily="34" charset="0"/>
                        </a:rPr>
                        <a:t>A-hluti</a:t>
                      </a:r>
                      <a:r>
                        <a:rPr lang="is-IS" b="1" dirty="0" smtClean="0">
                          <a:latin typeface="Corbel" panose="020B0503020204020204" pitchFamily="34" charset="0"/>
                        </a:rPr>
                        <a:t>:</a:t>
                      </a:r>
                      <a:endParaRPr lang="is-IS" b="1" dirty="0">
                        <a:latin typeface="Corbel" panose="020B0503020204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is-IS"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is-IS"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is-IS"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is-IS"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is-IS"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is-IS">
                        <a:latin typeface="Corbel" panose="020B0503020204020204" pitchFamily="34" charset="0"/>
                      </a:endParaRPr>
                    </a:p>
                  </a:txBody>
                  <a:tcPr marL="0" marR="0" marT="0" marB="0" anchor="b"/>
                </a:tc>
              </a:tr>
              <a:tr h="361640">
                <a:tc>
                  <a:txBody>
                    <a:bodyPr/>
                    <a:lstStyle/>
                    <a:p>
                      <a:r>
                        <a:rPr lang="is-IS" b="1" dirty="0" smtClean="0">
                          <a:latin typeface="Corbel" panose="020B0503020204020204" pitchFamily="34" charset="0"/>
                        </a:rPr>
                        <a:t>   Heildarafkoma</a:t>
                      </a:r>
                      <a:endParaRPr lang="is-IS" b="1" dirty="0">
                        <a:latin typeface="Corbel" panose="020B0503020204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1,5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1,3</a:t>
                      </a:r>
                    </a:p>
                  </a:txBody>
                  <a:tcPr marL="0" marR="0" marT="0" marB="0" anchor="b"/>
                </a:tc>
              </a:tr>
              <a:tr h="362079">
                <a:tc>
                  <a:txBody>
                    <a:bodyPr/>
                    <a:lstStyle/>
                    <a:p>
                      <a:r>
                        <a:rPr lang="is-IS" dirty="0" smtClean="0">
                          <a:latin typeface="Corbel" panose="020B0503020204020204" pitchFamily="34" charset="0"/>
                        </a:rPr>
                        <a:t>      þar af ríkissjóður, </a:t>
                      </a:r>
                      <a:r>
                        <a:rPr lang="is-IS" dirty="0" err="1" smtClean="0">
                          <a:latin typeface="Corbel" panose="020B0503020204020204" pitchFamily="34" charset="0"/>
                        </a:rPr>
                        <a:t>A-hluta</a:t>
                      </a:r>
                      <a:endParaRPr lang="is-IS" dirty="0">
                        <a:latin typeface="Corbel" panose="020B0503020204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1,5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1,1</a:t>
                      </a:r>
                    </a:p>
                  </a:txBody>
                  <a:tcPr marL="0" marR="0" marT="0" marB="0" anchor="b"/>
                </a:tc>
              </a:tr>
              <a:tr h="361640">
                <a:tc>
                  <a:txBody>
                    <a:bodyPr/>
                    <a:lstStyle/>
                    <a:p>
                      <a:r>
                        <a:rPr lang="is-IS" dirty="0" smtClean="0">
                          <a:latin typeface="Corbel" panose="020B0503020204020204" pitchFamily="34" charset="0"/>
                        </a:rPr>
                        <a:t>      þar af sveitarfélög, </a:t>
                      </a:r>
                      <a:r>
                        <a:rPr lang="is-IS" dirty="0" err="1" smtClean="0">
                          <a:latin typeface="Corbel" panose="020B0503020204020204" pitchFamily="34" charset="0"/>
                        </a:rPr>
                        <a:t>A-hluta</a:t>
                      </a:r>
                      <a:endParaRPr lang="is-IS" dirty="0">
                        <a:latin typeface="Corbel" panose="020B0503020204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0,2</a:t>
                      </a:r>
                    </a:p>
                  </a:txBody>
                  <a:tcPr marL="0" marR="0" marT="0" marB="0" anchor="b"/>
                </a:tc>
              </a:tr>
              <a:tr h="361640">
                <a:tc>
                  <a:txBody>
                    <a:bodyPr/>
                    <a:lstStyle/>
                    <a:p>
                      <a:r>
                        <a:rPr lang="is-IS" dirty="0" smtClean="0">
                          <a:latin typeface="Corbel" panose="020B0503020204020204" pitchFamily="34" charset="0"/>
                        </a:rPr>
                        <a:t>   Skuldir*</a:t>
                      </a:r>
                      <a:endParaRPr lang="is-IS" dirty="0">
                        <a:latin typeface="Corbel" panose="020B0503020204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26</a:t>
                      </a:r>
                    </a:p>
                  </a:txBody>
                  <a:tcPr marL="0" marR="0" marT="0" marB="0" anchor="b"/>
                </a:tc>
              </a:tr>
              <a:tr h="361640">
                <a:tc>
                  <a:txBody>
                    <a:bodyPr/>
                    <a:lstStyle/>
                    <a:p>
                      <a:r>
                        <a:rPr lang="is-IS" dirty="0" smtClean="0">
                          <a:latin typeface="Corbel" panose="020B0503020204020204" pitchFamily="34" charset="0"/>
                        </a:rPr>
                        <a:t>      þar af ríkissjóður, </a:t>
                      </a:r>
                      <a:r>
                        <a:rPr lang="is-IS" dirty="0" err="1" smtClean="0">
                          <a:latin typeface="Corbel" panose="020B0503020204020204" pitchFamily="34" charset="0"/>
                        </a:rPr>
                        <a:t>A-hluta</a:t>
                      </a:r>
                      <a:endParaRPr lang="is-IS" dirty="0">
                        <a:latin typeface="Corbel" panose="020B0503020204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21</a:t>
                      </a:r>
                    </a:p>
                  </a:txBody>
                  <a:tcPr marL="0" marR="0" marT="0" marB="0" anchor="b"/>
                </a:tc>
              </a:tr>
              <a:tr h="361640">
                <a:tc>
                  <a:txBody>
                    <a:bodyPr/>
                    <a:lstStyle/>
                    <a:p>
                      <a:r>
                        <a:rPr lang="is-IS" dirty="0" smtClean="0">
                          <a:latin typeface="Corbel" panose="020B0503020204020204" pitchFamily="34" charset="0"/>
                        </a:rPr>
                        <a:t>      þar af sveitarfélög, </a:t>
                      </a:r>
                      <a:r>
                        <a:rPr lang="is-IS" dirty="0" err="1" smtClean="0">
                          <a:latin typeface="Corbel" panose="020B0503020204020204" pitchFamily="34" charset="0"/>
                        </a:rPr>
                        <a:t>A-hluta</a:t>
                      </a:r>
                      <a:endParaRPr lang="is-IS" dirty="0">
                        <a:latin typeface="Corbel" panose="020B0503020204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5,5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5,0</a:t>
                      </a:r>
                    </a:p>
                  </a:txBody>
                  <a:tcPr marL="0" marR="0" marT="0" marB="0" anchor="b"/>
                </a:tc>
              </a:tr>
              <a:tr h="361640">
                <a:tc gridSpan="7">
                  <a:txBody>
                    <a:bodyPr/>
                    <a:lstStyle/>
                    <a:p>
                      <a:r>
                        <a:rPr lang="is-IS" b="1" dirty="0" smtClean="0">
                          <a:latin typeface="Corbel" panose="020B0503020204020204" pitchFamily="34" charset="0"/>
                        </a:rPr>
                        <a:t>Opinberir aðilar í</a:t>
                      </a:r>
                      <a:r>
                        <a:rPr lang="is-IS" b="1" baseline="0" dirty="0" smtClean="0">
                          <a:latin typeface="Corbel" panose="020B0503020204020204" pitchFamily="34" charset="0"/>
                        </a:rPr>
                        <a:t> heild (ríki, sveitarfélög og fyrirtæki þeirra):</a:t>
                      </a:r>
                      <a:endParaRPr lang="is-IS" b="1" dirty="0">
                        <a:latin typeface="Corbel" panose="020B0503020204020204" pitchFamily="34" charset="0"/>
                      </a:endParaRP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is-I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  <a:tr h="361640">
                <a:tc>
                  <a:txBody>
                    <a:bodyPr/>
                    <a:lstStyle/>
                    <a:p>
                      <a:r>
                        <a:rPr lang="is-IS" dirty="0" smtClean="0">
                          <a:latin typeface="Corbel" panose="020B0503020204020204" pitchFamily="34" charset="0"/>
                        </a:rPr>
                        <a:t>   Heildarafkoma</a:t>
                      </a:r>
                      <a:endParaRPr lang="is-IS" dirty="0">
                        <a:latin typeface="Corbel" panose="020B0503020204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0,5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2,5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2,3</a:t>
                      </a:r>
                    </a:p>
                  </a:txBody>
                  <a:tcPr marL="0" marR="0" marT="0" marB="0" anchor="b"/>
                </a:tc>
              </a:tr>
              <a:tr h="361640">
                <a:tc>
                  <a:txBody>
                    <a:bodyPr/>
                    <a:lstStyle/>
                    <a:p>
                      <a:r>
                        <a:rPr lang="is-IS" dirty="0" smtClean="0">
                          <a:latin typeface="Corbel" panose="020B0503020204020204" pitchFamily="34" charset="0"/>
                        </a:rPr>
                        <a:t>   Skuldir*</a:t>
                      </a:r>
                      <a:endParaRPr lang="is-IS" dirty="0">
                        <a:latin typeface="Corbel" panose="020B0503020204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1,5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1,3</a:t>
                      </a:r>
                    </a:p>
                  </a:txBody>
                  <a:tcPr marL="0" marR="0" marT="0" marB="0" anchor="b"/>
                </a:tc>
              </a:tr>
              <a:tr h="361640">
                <a:tc gridSpan="7">
                  <a:txBody>
                    <a:bodyPr/>
                    <a:lstStyle/>
                    <a:p>
                      <a:r>
                        <a:rPr lang="is-IS" sz="1400" dirty="0" smtClean="0">
                          <a:latin typeface="Corbel" panose="020B0503020204020204" pitchFamily="34" charset="0"/>
                        </a:rPr>
                        <a:t> *Heildarskuldir,</a:t>
                      </a:r>
                      <a:r>
                        <a:rPr lang="is-IS" sz="1400" baseline="0" dirty="0" smtClean="0">
                          <a:latin typeface="Corbel" panose="020B0503020204020204" pitchFamily="34" charset="0"/>
                        </a:rPr>
                        <a:t> að frátöldum </a:t>
                      </a:r>
                      <a:r>
                        <a:rPr lang="is-IS" sz="1400" baseline="0" dirty="0" err="1" smtClean="0">
                          <a:latin typeface="Corbel" panose="020B0503020204020204" pitchFamily="34" charset="0"/>
                        </a:rPr>
                        <a:t>lífeyrisskuldbindingum</a:t>
                      </a:r>
                      <a:r>
                        <a:rPr lang="is-IS" sz="1400" baseline="0" dirty="0" smtClean="0">
                          <a:latin typeface="Corbel" panose="020B0503020204020204" pitchFamily="34" charset="0"/>
                        </a:rPr>
                        <a:t> og viðskipaskuldum og að frádregnum sjóðum og bankainnistæðum.</a:t>
                      </a:r>
                      <a:endParaRPr lang="is-IS" sz="1400" dirty="0">
                        <a:latin typeface="Corbel" panose="020B0503020204020204" pitchFamily="34" charset="0"/>
                      </a:endParaRP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is-I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10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13" y="365127"/>
            <a:ext cx="10538387" cy="975642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Fjármálaáætlun</a:t>
            </a:r>
            <a:r>
              <a:rPr lang="en-US" sz="3600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2017</a:t>
            </a:r>
            <a:r>
              <a:rPr lang="mr-IN" sz="3600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–</a:t>
            </a:r>
            <a:r>
              <a:rPr lang="en-US" sz="3600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2022: </a:t>
            </a:r>
            <a:r>
              <a:rPr lang="en-US" sz="3600" dirty="0" err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Stefnumið</a:t>
            </a:r>
            <a:r>
              <a:rPr lang="en-US" sz="3600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endParaRPr lang="is-I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893620"/>
              </p:ext>
            </p:extLst>
          </p:nvPr>
        </p:nvGraphicFramePr>
        <p:xfrm>
          <a:off x="696616" y="1370850"/>
          <a:ext cx="10657184" cy="4490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228"/>
                <a:gridCol w="9157956"/>
              </a:tblGrid>
              <a:tr h="468729">
                <a:tc>
                  <a:txBody>
                    <a:bodyPr/>
                    <a:lstStyle/>
                    <a:p>
                      <a:r>
                        <a:rPr lang="is-IS" dirty="0" smtClean="0">
                          <a:latin typeface="Corbel" panose="020B0503020204020204" pitchFamily="34" charset="0"/>
                        </a:rPr>
                        <a:t>Þáttur</a:t>
                      </a:r>
                      <a:endParaRPr lang="is-IS" dirty="0">
                        <a:latin typeface="Corbel" panose="020B0503020204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is-IS" dirty="0" smtClean="0">
                          <a:latin typeface="Corbel" panose="020B0503020204020204" pitchFamily="34" charset="0"/>
                        </a:rPr>
                        <a:t>Stefnumið</a:t>
                      </a:r>
                      <a:endParaRPr lang="is-IS" dirty="0">
                        <a:latin typeface="Corbel" panose="020B0503020204020204" pitchFamily="34" charset="0"/>
                      </a:endParaRPr>
                    </a:p>
                  </a:txBody>
                  <a:tcPr marL="121920" marR="121920"/>
                </a:tc>
              </a:tr>
              <a:tr h="4687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Hagstjórn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s-IS" sz="1600" dirty="0" smtClean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Aðhald </a:t>
                      </a:r>
                      <a:r>
                        <a:rPr lang="is-IS" sz="1600" dirty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verði </a:t>
                      </a:r>
                      <a:r>
                        <a:rPr lang="is-IS" sz="1600" dirty="0" smtClean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aukið 2018 </a:t>
                      </a:r>
                      <a:r>
                        <a:rPr lang="is-IS" sz="1600" dirty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til að vega á móti núverandi þenslu en </a:t>
                      </a:r>
                      <a:r>
                        <a:rPr lang="is-IS" sz="1600" dirty="0" err="1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úr</a:t>
                      </a:r>
                      <a:r>
                        <a:rPr lang="is-IS" sz="1600" dirty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 því smám saman dregið samhliða minnkandi hagvexti þegar líður á tímabilið.</a:t>
                      </a:r>
                    </a:p>
                  </a:txBody>
                  <a:tcPr marT="0" marB="0"/>
                </a:tc>
              </a:tr>
              <a:tr h="6188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Afkoma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Afgangur af heildarafkomu ríkissjóðs verði aukinn </a:t>
                      </a:r>
                      <a:r>
                        <a:rPr lang="is-IS" sz="1600" dirty="0" err="1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úr</a:t>
                      </a:r>
                      <a:r>
                        <a:rPr lang="is-IS" sz="1600" dirty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 1% af </a:t>
                      </a:r>
                      <a:r>
                        <a:rPr lang="is-IS" sz="1600" dirty="0" smtClean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VLF miðað</a:t>
                      </a:r>
                      <a:r>
                        <a:rPr lang="is-IS" sz="1600" baseline="0" dirty="0" smtClean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 við fjárlög 2017</a:t>
                      </a:r>
                      <a:r>
                        <a:rPr lang="is-IS" sz="1600" dirty="0" smtClean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 í 1,5%</a:t>
                      </a:r>
                      <a:r>
                        <a:rPr lang="is-IS" sz="1600" baseline="0" dirty="0" smtClean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 árið </a:t>
                      </a:r>
                      <a:r>
                        <a:rPr lang="is-IS" sz="1600" dirty="0" smtClean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2018</a:t>
                      </a:r>
                      <a:r>
                        <a:rPr lang="is-IS" sz="1600" dirty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. Eftir það lækki árlegur afgangur í rekstri A–hluta ríkissjóðs um 0,1 prósentustig á ári og verði 1,1% af VLF í lok tímabilsins. </a:t>
                      </a:r>
                    </a:p>
                  </a:txBody>
                  <a:tcPr marT="0" marB="0"/>
                </a:tc>
              </a:tr>
              <a:tr h="3244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Tekjur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s-IS" sz="1600" dirty="0" smtClean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Frumtekjur</a:t>
                      </a:r>
                      <a:r>
                        <a:rPr lang="is-IS" sz="1600" baseline="30000" dirty="0" smtClean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is-IS" sz="1600" dirty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vaxi ekki umfram vöxt VLF fram til ársins 2022.</a:t>
                      </a:r>
                    </a:p>
                  </a:txBody>
                  <a:tcPr marT="0" marB="0" anchor="ctr"/>
                </a:tc>
              </a:tr>
              <a:tr h="3027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Gjöld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Frumgjöld</a:t>
                      </a:r>
                      <a:r>
                        <a:rPr lang="is-IS" sz="1600" baseline="30000" dirty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is-IS" sz="1600" dirty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 vaxi ekki umfram vöxt VLF fram til ársins 2022.</a:t>
                      </a:r>
                    </a:p>
                  </a:txBody>
                  <a:tcPr marT="0" marB="0" anchor="ctr"/>
                </a:tc>
              </a:tr>
              <a:tr h="10314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Skuldir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s-IS" sz="1600" kern="1200" dirty="0">
                          <a:solidFill>
                            <a:schemeClr val="dk1"/>
                          </a:solidFill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Heildarskuldir</a:t>
                      </a:r>
                      <a:r>
                        <a:rPr lang="is-IS" sz="1600" baseline="30000" dirty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is-IS" sz="1600" dirty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 ríkissjóðs verði komnar undir 28% af VLF í árslok 2018 og verði ekki </a:t>
                      </a:r>
                      <a:r>
                        <a:rPr lang="is-IS" sz="1600" dirty="0" err="1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hærri</a:t>
                      </a:r>
                      <a:r>
                        <a:rPr lang="is-IS" sz="1600" dirty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 en 21% af VLF í árslok 2022.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Öllu óreglulegu og einskiptis fjárstreymi í ríkissjóð verið varið til að greiða niður skuldir eða til lækkunar á </a:t>
                      </a:r>
                      <a:r>
                        <a:rPr lang="is-IS" sz="1600" dirty="0" err="1" smtClean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ófjármögnuðum</a:t>
                      </a:r>
                      <a:r>
                        <a:rPr lang="is-IS" sz="1600" dirty="0" smtClean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s-IS" sz="1600" dirty="0" err="1" smtClean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lífeyrisskuldbindingum</a:t>
                      </a:r>
                      <a:r>
                        <a:rPr lang="is-IS" sz="1600" dirty="0" smtClean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s-IS" sz="1600" dirty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í því skyni að treysta fjárhagsstöðu ríkissjóðs og draga </a:t>
                      </a:r>
                      <a:r>
                        <a:rPr lang="is-IS" sz="1600" dirty="0" err="1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úr</a:t>
                      </a:r>
                      <a:r>
                        <a:rPr lang="is-IS" sz="1600" dirty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 vaxtakostnaði. </a:t>
                      </a:r>
                    </a:p>
                  </a:txBody>
                  <a:tcPr marT="0" marB="0"/>
                </a:tc>
              </a:tr>
              <a:tr h="4687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Fjárfesting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Fjárfestingar ríkissjóðs sem hlutfall af VLF verði 1,3% árið 2018 og 1,5% árið 2019, en aukist um 0,1 prósentustig á ári eftir það og verði 1,8% árið 2022.</a:t>
                      </a:r>
                    </a:p>
                  </a:txBody>
                  <a:tcPr marT="0" marB="0"/>
                </a:tc>
              </a:tr>
              <a:tr h="46872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s-IS" sz="1200" baseline="30000" dirty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is-IS" sz="1200" dirty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 Að frádregnum óreglulegum og tímabundnum liðum.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s-IS" sz="1200" baseline="30000" dirty="0" smtClean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is-IS" sz="1200" dirty="0" smtClean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Heildarskuldir,</a:t>
                      </a:r>
                      <a:r>
                        <a:rPr lang="is-IS" sz="1200" baseline="0" dirty="0" smtClean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s-IS" sz="1200" dirty="0" smtClean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að </a:t>
                      </a:r>
                      <a:r>
                        <a:rPr lang="is-IS" sz="1200" dirty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frátöldum </a:t>
                      </a:r>
                      <a:r>
                        <a:rPr lang="is-IS" sz="1200" dirty="0" err="1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lífeyrisskuldbindingum</a:t>
                      </a:r>
                      <a:r>
                        <a:rPr lang="is-IS" sz="1200" dirty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 og viðskiptaskuldum og að frádregnum sjóðum og </a:t>
                      </a:r>
                      <a:r>
                        <a:rPr lang="is-IS" sz="1200" dirty="0" smtClean="0">
                          <a:effectLst/>
                          <a:latin typeface="Corbel" panose="020B0503020204020204" pitchFamily="34" charset="0"/>
                          <a:ea typeface="Calibri"/>
                          <a:cs typeface="Times New Roman"/>
                        </a:rPr>
                        <a:t>bankainnistæðum.</a:t>
                      </a:r>
                      <a:endParaRPr lang="is-IS" sz="1200" dirty="0"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s-IS" sz="105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21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Heildarafkoma ríkissjóðs </a:t>
            </a:r>
            <a:r>
              <a:rPr lang="is-IS" dirty="0" smtClean="0"/>
              <a:t>2004-2018</a:t>
            </a:r>
            <a:endParaRPr lang="is-I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0902433"/>
              </p:ext>
            </p:extLst>
          </p:nvPr>
        </p:nvGraphicFramePr>
        <p:xfrm>
          <a:off x="838200" y="1292225"/>
          <a:ext cx="781594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654144" y="1825625"/>
            <a:ext cx="3166380" cy="4351338"/>
          </a:xfrm>
        </p:spPr>
        <p:txBody>
          <a:bodyPr/>
          <a:lstStyle/>
          <a:p>
            <a:r>
              <a:rPr lang="is-IS" sz="2000" dirty="0" smtClean="0"/>
              <a:t>Aukinn afgangur í rekstri ríkissjóðs á árinu 2018</a:t>
            </a:r>
          </a:p>
          <a:p>
            <a:r>
              <a:rPr lang="is-IS" sz="2000" dirty="0" smtClean="0"/>
              <a:t>Heildarafkoma ríkissjóðs árið 2018 er áætluð um 44 </a:t>
            </a:r>
            <a:r>
              <a:rPr lang="is-IS" sz="2000" dirty="0" err="1" smtClean="0"/>
              <a:t>ma.kr</a:t>
            </a:r>
            <a:r>
              <a:rPr lang="is-IS" sz="2000" dirty="0" smtClean="0"/>
              <a:t>. eða sem nemur 1,6% af VLF</a:t>
            </a:r>
          </a:p>
          <a:p>
            <a:r>
              <a:rPr lang="is-IS" sz="2000" dirty="0" smtClean="0"/>
              <a:t>Óreglulegir liðir </a:t>
            </a:r>
            <a:r>
              <a:rPr lang="is-IS" sz="2000" dirty="0" err="1" smtClean="0"/>
              <a:t>skýra</a:t>
            </a:r>
            <a:r>
              <a:rPr lang="is-IS" sz="2000" dirty="0" smtClean="0"/>
              <a:t> lækkun tekna </a:t>
            </a:r>
          </a:p>
          <a:p>
            <a:endParaRPr lang="is-I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81075" y="5629276"/>
            <a:ext cx="4933950" cy="365125"/>
          </a:xfrm>
        </p:spPr>
        <p:txBody>
          <a:bodyPr/>
          <a:lstStyle/>
          <a:p>
            <a:r>
              <a:rPr lang="en-US" sz="1200" dirty="0"/>
              <a:t>*</a:t>
            </a:r>
            <a:r>
              <a:rPr lang="en-US" sz="1200" dirty="0" err="1"/>
              <a:t>að</a:t>
            </a:r>
            <a:r>
              <a:rPr lang="en-US" sz="1200" dirty="0"/>
              <a:t> </a:t>
            </a:r>
            <a:r>
              <a:rPr lang="en-US" sz="1200" dirty="0" err="1"/>
              <a:t>frátöldum</a:t>
            </a:r>
            <a:r>
              <a:rPr lang="en-US" sz="1200" dirty="0"/>
              <a:t> </a:t>
            </a:r>
            <a:r>
              <a:rPr lang="en-US" sz="1200" dirty="0" err="1"/>
              <a:t>tilteknum</a:t>
            </a:r>
            <a:r>
              <a:rPr lang="en-US" sz="1200" dirty="0"/>
              <a:t> </a:t>
            </a:r>
            <a:r>
              <a:rPr lang="en-US" sz="1200" dirty="0" err="1"/>
              <a:t>óreglulegum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einskiptis</a:t>
            </a:r>
            <a:r>
              <a:rPr lang="en-US" sz="1200" dirty="0"/>
              <a:t> </a:t>
            </a:r>
            <a:r>
              <a:rPr lang="en-US" sz="1200" dirty="0" err="1"/>
              <a:t>tekju</a:t>
            </a:r>
            <a:r>
              <a:rPr lang="en-US" sz="1200" dirty="0"/>
              <a:t>-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útgjaldaliðum</a:t>
            </a:r>
            <a:r>
              <a:rPr lang="en-US" sz="1200" dirty="0"/>
              <a:t> </a:t>
            </a:r>
            <a:r>
              <a:rPr lang="en-US" sz="1200" dirty="0" err="1"/>
              <a:t>s.s.</a:t>
            </a:r>
            <a:r>
              <a:rPr lang="en-US" sz="1200" dirty="0"/>
              <a:t> </a:t>
            </a:r>
            <a:r>
              <a:rPr lang="en-US" sz="1200" dirty="0" err="1"/>
              <a:t>stöðugleikaframlögum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einskiptis</a:t>
            </a:r>
            <a:r>
              <a:rPr lang="en-US" sz="1200" dirty="0"/>
              <a:t> </a:t>
            </a:r>
            <a:r>
              <a:rPr lang="en-US" sz="1200" dirty="0" err="1"/>
              <a:t>framlagi</a:t>
            </a:r>
            <a:r>
              <a:rPr lang="en-US" sz="1200" dirty="0"/>
              <a:t> </a:t>
            </a:r>
            <a:r>
              <a:rPr lang="en-US" sz="1200" dirty="0" err="1"/>
              <a:t>til</a:t>
            </a:r>
            <a:r>
              <a:rPr lang="en-US" sz="1200" dirty="0"/>
              <a:t> A-</a:t>
            </a:r>
            <a:r>
              <a:rPr lang="en-US" sz="1200" dirty="0" err="1"/>
              <a:t>deildar</a:t>
            </a:r>
            <a:r>
              <a:rPr lang="en-US" sz="1200" dirty="0"/>
              <a:t> LSR </a:t>
            </a:r>
            <a:r>
              <a:rPr lang="en-US" sz="1200" dirty="0" err="1"/>
              <a:t>árið</a:t>
            </a:r>
            <a:r>
              <a:rPr lang="en-US" sz="1200" dirty="0"/>
              <a:t> 2016.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6446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Fjármálareglur</a:t>
            </a:r>
            <a:endParaRPr lang="is-I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89606087"/>
              </p:ext>
            </p:extLst>
          </p:nvPr>
        </p:nvGraphicFramePr>
        <p:xfrm>
          <a:off x="1086521" y="1842579"/>
          <a:ext cx="10090675" cy="363926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77939"/>
                <a:gridCol w="4764387"/>
                <a:gridCol w="2248349"/>
              </a:tblGrid>
              <a:tr h="1213087">
                <a:tc>
                  <a:txBody>
                    <a:bodyPr/>
                    <a:lstStyle/>
                    <a:p>
                      <a:pPr lvl="0"/>
                      <a:r>
                        <a:rPr lang="is-IS" sz="2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Afkomuregla</a:t>
                      </a:r>
                      <a:endParaRPr lang="is-I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Að heildarjöfnuður yfir fimm ára tímabil skuli ávallt vera jákvæður og árlegur halli ávallt undir 2,5% af landsframleiðslu </a:t>
                      </a:r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s-IS" sz="2400" b="1" dirty="0" smtClean="0">
                          <a:solidFill>
                            <a:srgbClr val="00B050"/>
                          </a:solidFill>
                        </a:rPr>
                        <a:t>Uppfyllt</a:t>
                      </a:r>
                      <a:endParaRPr lang="is-I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12130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Skuldaregla</a:t>
                      </a:r>
                      <a:endParaRPr lang="is-I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Að heildarskuldir, að frátöldum </a:t>
                      </a:r>
                      <a:r>
                        <a:rPr lang="is-I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lífeyrisskuldbindingum</a:t>
                      </a:r>
                      <a:r>
                        <a:rPr lang="is-I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og viðskiptaskuldum og að frádregnum sjóðum og bankainnstæðum, séu lægri en nemur 30% af vergri lands­framleiðslu</a:t>
                      </a:r>
                      <a:endParaRPr lang="is-I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s-IS" sz="2400" b="1" dirty="0" smtClean="0">
                          <a:solidFill>
                            <a:srgbClr val="FFC000"/>
                          </a:solidFill>
                        </a:rPr>
                        <a:t>Uppfyllist 2019</a:t>
                      </a:r>
                      <a:endParaRPr lang="is-IS" sz="24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</a:tr>
              <a:tr h="12130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Skuldalækkunarregla</a:t>
                      </a:r>
                      <a:endParaRPr lang="is-I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s-I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 skuldahlutfallið skv. 2. tölulið hærra en 30% skal sá hluti sem umfram er lækka að meðaltali á hverju þriggja ára tímabili um a.m.k. 5% (1/20) á hverju ári</a:t>
                      </a:r>
                      <a:endParaRPr lang="is-I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s-IS" sz="2400" b="1" dirty="0" smtClean="0">
                          <a:solidFill>
                            <a:srgbClr val="00B050"/>
                          </a:solidFill>
                        </a:rPr>
                        <a:t>Uppfyllt</a:t>
                      </a:r>
                      <a:endParaRPr lang="is-IS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96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Tekjur</a:t>
            </a:r>
            <a:endParaRPr lang="is-I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3220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7F55373B-D1BD-425B-BCBF-0A0D62740B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897111"/>
              </p:ext>
            </p:extLst>
          </p:nvPr>
        </p:nvGraphicFramePr>
        <p:xfrm>
          <a:off x="901700" y="914400"/>
          <a:ext cx="10579100" cy="58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3837"/>
          </a:xfrm>
        </p:spPr>
        <p:txBody>
          <a:bodyPr/>
          <a:lstStyle/>
          <a:p>
            <a:r>
              <a:rPr lang="en-US" dirty="0">
                <a:solidFill>
                  <a:srgbClr val="00468C"/>
                </a:solidFill>
              </a:rPr>
              <a:t>Tekjur ríkissjóðs 2018</a:t>
            </a:r>
            <a:endParaRPr lang="is-IS" dirty="0"/>
          </a:p>
        </p:txBody>
      </p:sp>
      <p:sp>
        <p:nvSpPr>
          <p:cNvPr id="3" name="Oval 2"/>
          <p:cNvSpPr/>
          <p:nvPr/>
        </p:nvSpPr>
        <p:spPr>
          <a:xfrm>
            <a:off x="749300" y="1066800"/>
            <a:ext cx="11607800" cy="1993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" name="TextBox 3"/>
          <p:cNvSpPr txBox="1"/>
          <p:nvPr/>
        </p:nvSpPr>
        <p:spPr>
          <a:xfrm>
            <a:off x="10287000" y="2876034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77% tekna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0328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Virðisaukaskattur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8354"/>
            <a:ext cx="10515600" cy="4769415"/>
          </a:xfrm>
        </p:spPr>
        <p:txBody>
          <a:bodyPr/>
          <a:lstStyle/>
          <a:p>
            <a:r>
              <a:rPr lang="is-IS" sz="2000" dirty="0"/>
              <a:t>Tilfærsla ferðaþjónustu í almennt þrep 1. janúar 2019</a:t>
            </a:r>
          </a:p>
          <a:p>
            <a:r>
              <a:rPr lang="is-IS" sz="2000" dirty="0"/>
              <a:t>Komið er til móts við </a:t>
            </a:r>
            <a:r>
              <a:rPr lang="is-IS" sz="2000" dirty="0" smtClean="0"/>
              <a:t>gagnrýni </a:t>
            </a:r>
            <a:r>
              <a:rPr lang="is-IS" sz="2000" dirty="0"/>
              <a:t>um of skamman aðlögunartíma</a:t>
            </a:r>
          </a:p>
          <a:p>
            <a:r>
              <a:rPr lang="is-IS" sz="2000" dirty="0"/>
              <a:t>Samhliða lækkar almennt þrep í 22,5%</a:t>
            </a:r>
          </a:p>
          <a:p>
            <a:r>
              <a:rPr lang="is-IS" sz="2000" dirty="0"/>
              <a:t>Áætluð áhrif á vísitölu neysluverðs eru tæplega –0,5%</a:t>
            </a:r>
          </a:p>
          <a:p>
            <a:r>
              <a:rPr lang="is-IS" sz="2000" dirty="0"/>
              <a:t>Aðgerðin styrkir grunngerð og skilvirkni VSK-kerfisins og jafnar samkeppnisstöðu milli atvinnugreina</a:t>
            </a:r>
          </a:p>
          <a:p>
            <a:r>
              <a:rPr lang="is-IS" sz="2000" dirty="0" smtClean="0"/>
              <a:t>Hugað </a:t>
            </a:r>
            <a:r>
              <a:rPr lang="is-IS" sz="2000" dirty="0"/>
              <a:t>verður sérstaklega að stöðu greinarinnar eftir landshlutum með mögulegum mótvægisaðgerðum</a:t>
            </a:r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8057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Skattkerfisbreytingar: áhrif á tekjur </a:t>
            </a:r>
            <a:r>
              <a:rPr lang="is-IS" dirty="0" smtClean="0"/>
              <a:t>2018</a:t>
            </a:r>
            <a:endParaRPr lang="is-IS" baseline="30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Áform á haustþingi </a:t>
            </a:r>
            <a:r>
              <a:rPr lang="is-IS" dirty="0" smtClean="0"/>
              <a:t>2017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s-IS" sz="2000" dirty="0" smtClean="0"/>
              <a:t>Tvöföldun </a:t>
            </a:r>
            <a:r>
              <a:rPr lang="is-IS" sz="2000" dirty="0"/>
              <a:t>kolefnisgjalds (+4,0 ma.)</a:t>
            </a:r>
          </a:p>
          <a:p>
            <a:r>
              <a:rPr lang="is-IS" sz="2000" dirty="0"/>
              <a:t>VSK undanþága fyrir vistvæna bíla (–2,0 ma.)</a:t>
            </a:r>
          </a:p>
          <a:p>
            <a:r>
              <a:rPr lang="is-IS" sz="2000" dirty="0"/>
              <a:t>Jöfnun á olíu- og bensíngjaldi (+1,7 ma.)</a:t>
            </a:r>
          </a:p>
          <a:p>
            <a:pPr marL="0" indent="0">
              <a:buNone/>
            </a:pPr>
            <a:endParaRPr lang="is-IS" sz="2000" dirty="0"/>
          </a:p>
          <a:p>
            <a:endParaRPr lang="is-IS" sz="2000" dirty="0"/>
          </a:p>
          <a:p>
            <a:endParaRPr lang="is-IS" sz="2000" dirty="0"/>
          </a:p>
          <a:p>
            <a:endParaRPr lang="is-IS" sz="2000" dirty="0"/>
          </a:p>
          <a:p>
            <a:endParaRPr lang="is-I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s-IS" dirty="0"/>
              <a:t>Fyrri kerfisbreytingar með meiri áhrif 2018 en 2017 (alls +2,6 </a:t>
            </a:r>
            <a:r>
              <a:rPr lang="is-IS" dirty="0" err="1"/>
              <a:t>ma</a:t>
            </a:r>
            <a:r>
              <a:rPr lang="is-IS" dirty="0" smtClean="0"/>
              <a:t>.)</a:t>
            </a:r>
            <a:endParaRPr lang="is-I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s-IS" sz="2000" dirty="0"/>
              <a:t>Stuðningur til kaupa á fyrstu </a:t>
            </a:r>
            <a:r>
              <a:rPr lang="is-IS" sz="2000" dirty="0" smtClean="0"/>
              <a:t>íbúð</a:t>
            </a:r>
          </a:p>
          <a:p>
            <a:r>
              <a:rPr lang="is-IS" sz="2000" dirty="0"/>
              <a:t>S</a:t>
            </a:r>
            <a:r>
              <a:rPr lang="is-IS" sz="2000" dirty="0" smtClean="0"/>
              <a:t>amnýting </a:t>
            </a:r>
            <a:r>
              <a:rPr lang="is-IS" sz="2000" dirty="0"/>
              <a:t>skattþrepa samskattaðra </a:t>
            </a:r>
            <a:r>
              <a:rPr lang="is-IS" sz="2000" dirty="0" smtClean="0"/>
              <a:t>einstaklinga</a:t>
            </a:r>
          </a:p>
          <a:p>
            <a:r>
              <a:rPr lang="is-IS" sz="2000" dirty="0"/>
              <a:t>A</a:t>
            </a:r>
            <a:r>
              <a:rPr lang="is-IS" sz="2000" dirty="0" smtClean="0"/>
              <a:t>fnám </a:t>
            </a:r>
            <a:r>
              <a:rPr lang="is-IS" sz="2000" dirty="0"/>
              <a:t>afsláttar af vörugjöldum </a:t>
            </a:r>
            <a:r>
              <a:rPr lang="is-IS" sz="2000" dirty="0" smtClean="0"/>
              <a:t>bílaleigubíla</a:t>
            </a:r>
          </a:p>
          <a:p>
            <a:r>
              <a:rPr lang="is-IS" sz="2000" dirty="0"/>
              <a:t>H</a:t>
            </a:r>
            <a:r>
              <a:rPr lang="is-IS" sz="2000" dirty="0" smtClean="0"/>
              <a:t>ækkun </a:t>
            </a:r>
            <a:r>
              <a:rPr lang="is-IS" sz="2000" dirty="0"/>
              <a:t>gistináttagjalds </a:t>
            </a:r>
          </a:p>
          <a:p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416785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Grænir skattar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97902"/>
          </a:xfrm>
        </p:spPr>
        <p:txBody>
          <a:bodyPr/>
          <a:lstStyle/>
          <a:p>
            <a:r>
              <a:rPr lang="is-IS" dirty="0" smtClean="0"/>
              <a:t>Hluti af stefnu stjórnvalda um umhverfisvernd og loftslagsmál</a:t>
            </a:r>
          </a:p>
          <a:p>
            <a:endParaRPr lang="is-IS" dirty="0" smtClean="0"/>
          </a:p>
          <a:p>
            <a:r>
              <a:rPr lang="is-IS" dirty="0" smtClean="0"/>
              <a:t>VSK </a:t>
            </a:r>
            <a:r>
              <a:rPr lang="is-IS" dirty="0"/>
              <a:t>felldur niður við innflutning eða kaup á </a:t>
            </a:r>
            <a:r>
              <a:rPr lang="is-IS" dirty="0" smtClean="0"/>
              <a:t>vistvænni bifreið</a:t>
            </a:r>
            <a:r>
              <a:rPr lang="is-IS" dirty="0"/>
              <a:t>: framlengt til þriggja ára og markmið sett um fjölda bíla</a:t>
            </a:r>
          </a:p>
          <a:p>
            <a:r>
              <a:rPr lang="is-IS" dirty="0"/>
              <a:t>Kolefnisgjald hækkað – gjald með skýra tengingu við losun </a:t>
            </a:r>
            <a:r>
              <a:rPr lang="is-IS" dirty="0" smtClean="0"/>
              <a:t>CO2	</a:t>
            </a:r>
            <a:endParaRPr lang="is-IS" dirty="0"/>
          </a:p>
          <a:p>
            <a:r>
              <a:rPr lang="is-IS" dirty="0"/>
              <a:t>Olíugjald hækkað umfram bensíngjald í ljósi losunar CO2</a:t>
            </a:r>
          </a:p>
          <a:p>
            <a:r>
              <a:rPr lang="is-IS" dirty="0" smtClean="0"/>
              <a:t>Frekari </a:t>
            </a:r>
            <a:r>
              <a:rPr lang="is-IS" dirty="0"/>
              <a:t>skref jafnframt undirbúin: uppbygging innviða, nýir hvatar fyrir einstaklinga og fyrirtæki og aðgerðaáætlun í </a:t>
            </a:r>
            <a:r>
              <a:rPr lang="is-IS" dirty="0" smtClean="0"/>
              <a:t>loftslagsmálum</a:t>
            </a:r>
          </a:p>
        </p:txBody>
      </p:sp>
    </p:spTree>
    <p:extLst>
      <p:ext uri="{BB962C8B-B14F-4D97-AF65-F5344CB8AC3E}">
        <p14:creationId xmlns:p14="http://schemas.microsoft.com/office/powerpoint/2010/main" val="311741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5"/>
          </p:nvPr>
        </p:nvSpPr>
        <p:spPr>
          <a:xfrm>
            <a:off x="1811337" y="3765550"/>
            <a:ext cx="9322330" cy="2432050"/>
          </a:xfrm>
        </p:spPr>
        <p:txBody>
          <a:bodyPr/>
          <a:lstStyle/>
          <a:p>
            <a:r>
              <a:rPr lang="is-IS" dirty="0"/>
              <a:t>Hertar aðgerðir gegn skattundanskotum og skattaskjólum</a:t>
            </a:r>
          </a:p>
          <a:p>
            <a:r>
              <a:rPr lang="is-IS" dirty="0"/>
              <a:t>Tillögur þriggja starfshópa – lagafrumvarp á vorþingi</a:t>
            </a:r>
          </a:p>
          <a:p>
            <a:r>
              <a:rPr lang="is-IS" dirty="0"/>
              <a:t>Samræmt og aukið samstarf skattyfirvalda innanlands</a:t>
            </a:r>
          </a:p>
          <a:p>
            <a:r>
              <a:rPr lang="is-IS" dirty="0"/>
              <a:t>Áframhaldandi samstarf á vettvangi OECD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Sanngjarnt </a:t>
            </a:r>
            <a:r>
              <a:rPr lang="is-IS" dirty="0"/>
              <a:t>skattkerfi fyrir alla </a:t>
            </a:r>
            <a:endParaRPr lang="is-IS" baseline="30000" dirty="0"/>
          </a:p>
        </p:txBody>
      </p:sp>
    </p:spTree>
    <p:extLst>
      <p:ext uri="{BB962C8B-B14F-4D97-AF65-F5344CB8AC3E}">
        <p14:creationId xmlns:p14="http://schemas.microsoft.com/office/powerpoint/2010/main" val="120694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 smtClean="0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s-IS" dirty="0" smtClean="0"/>
              <a:t>Dagskrá næstu daga</a:t>
            </a:r>
            <a:endParaRPr lang="is-I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12</a:t>
            </a:r>
            <a:r>
              <a:rPr lang="en-US" sz="1800" b="1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. september, þriðjudagur</a:t>
            </a:r>
          </a:p>
          <a:p>
            <a:pPr marL="0" indent="0">
              <a:buNone/>
            </a:pPr>
            <a:r>
              <a:rPr lang="en-US" sz="18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09:00: Blaðamannafundur fjármálaráðherra. </a:t>
            </a:r>
            <a:r>
              <a:rPr lang="en-US" sz="18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Frumvarp opinberað</a:t>
            </a:r>
            <a:endParaRPr lang="en-US" sz="18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pPr marL="0" indent="0">
              <a:buNone/>
            </a:pPr>
            <a:r>
              <a:rPr lang="en-US" sz="18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13:30: </a:t>
            </a:r>
            <a:r>
              <a:rPr lang="en-US" sz="18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Þingsetning. Frumvarpi útbýtt klukkan 16.00</a:t>
            </a:r>
            <a:endParaRPr lang="en-US" sz="18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pPr marL="0" indent="0">
              <a:buNone/>
            </a:pPr>
            <a:r>
              <a:rPr lang="en-US" sz="1800" b="1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13</a:t>
            </a:r>
            <a:r>
              <a:rPr lang="en-US" sz="1800" b="1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. september, </a:t>
            </a:r>
            <a:r>
              <a:rPr lang="en-US" sz="1800" b="1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miðvikudagur</a:t>
            </a:r>
          </a:p>
          <a:p>
            <a:pPr marL="0" indent="0">
              <a:buNone/>
            </a:pPr>
            <a:r>
              <a:rPr lang="en-US" sz="18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Stefnuræða forsætisráðherra</a:t>
            </a:r>
          </a:p>
          <a:p>
            <a:pPr marL="0" indent="0">
              <a:buNone/>
            </a:pPr>
            <a:r>
              <a:rPr lang="en-US" sz="18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800" b="1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14</a:t>
            </a:r>
            <a:r>
              <a:rPr lang="en-US" sz="1800" b="1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. september, fimmtudagur</a:t>
            </a:r>
          </a:p>
          <a:p>
            <a:pPr marL="0" indent="0">
              <a:buNone/>
            </a:pPr>
            <a:r>
              <a:rPr lang="en-US" sz="18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Fyrsta </a:t>
            </a:r>
            <a:r>
              <a:rPr lang="en-US" sz="18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umræða um </a:t>
            </a:r>
            <a:r>
              <a:rPr lang="en-US" sz="18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fjárlög, framsaga fjármálaráðherra</a:t>
            </a:r>
            <a:endParaRPr lang="en-US" sz="18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pPr marL="0" indent="0">
              <a:buNone/>
            </a:pPr>
            <a:r>
              <a:rPr lang="en-US" sz="1800" b="1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15</a:t>
            </a:r>
            <a:r>
              <a:rPr lang="en-US" sz="1800" b="1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. september, föstudagur</a:t>
            </a:r>
          </a:p>
          <a:p>
            <a:pPr marL="0" indent="0">
              <a:buNone/>
            </a:pPr>
            <a:r>
              <a:rPr lang="en-US" sz="18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Fyrsta </a:t>
            </a:r>
            <a:r>
              <a:rPr lang="en-US" sz="18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umræða heldur áfram; ráðherrar kynna </a:t>
            </a:r>
            <a:r>
              <a:rPr lang="en-US" sz="18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málefnasviðin sín</a:t>
            </a:r>
            <a:endParaRPr lang="en-US" sz="18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  <a:p>
            <a:endParaRPr lang="is-I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algn="ctr"/>
            <a:fld id="{E20CAFAB-9CB6-354A-9050-AE34703CF2EA}" type="slidenum">
              <a:rPr lang="en-US" sz="90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 algn="ctr"/>
              <a:t>3</a:t>
            </a:fld>
            <a:endParaRPr lang="en-US" sz="90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0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20140" y="215700"/>
            <a:ext cx="10728423" cy="609398"/>
          </a:xfrm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Tekjur aukast um 33 ma.kr. milli 2017 og 2018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21343"/>
              </p:ext>
            </p:extLst>
          </p:nvPr>
        </p:nvGraphicFramePr>
        <p:xfrm>
          <a:off x="1120140" y="1117600"/>
          <a:ext cx="9776460" cy="5076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89908" y="6277766"/>
            <a:ext cx="82369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100" dirty="0">
                <a:solidFill>
                  <a:srgbClr val="002060"/>
                </a:solidFill>
              </a:rPr>
              <a:t>Miðað er við endurmetna áætlun um tekjur ársins 2017 (endurmat í ágúst 2017). </a:t>
            </a:r>
            <a:br>
              <a:rPr lang="is-IS" sz="1100" dirty="0">
                <a:solidFill>
                  <a:srgbClr val="002060"/>
                </a:solidFill>
              </a:rPr>
            </a:br>
            <a:r>
              <a:rPr lang="is-IS" sz="1100" dirty="0">
                <a:solidFill>
                  <a:srgbClr val="002060"/>
                </a:solidFill>
              </a:rPr>
              <a:t>Áhrif kerfisbreytinga í neyslusköttum innifela hliðaráhrif á VSK.</a:t>
            </a:r>
          </a:p>
        </p:txBody>
      </p:sp>
    </p:spTree>
    <p:extLst>
      <p:ext uri="{BB962C8B-B14F-4D97-AF65-F5344CB8AC3E}">
        <p14:creationId xmlns:p14="http://schemas.microsoft.com/office/powerpoint/2010/main" val="34724563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Gjöld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7441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3837"/>
          </a:xfrm>
        </p:spPr>
        <p:txBody>
          <a:bodyPr/>
          <a:lstStyle/>
          <a:p>
            <a:r>
              <a:rPr lang="en-US" dirty="0" smtClean="0">
                <a:solidFill>
                  <a:srgbClr val="00468C"/>
                </a:solidFill>
              </a:rPr>
              <a:t>Útgjöld ríkissjóðs </a:t>
            </a:r>
            <a:endParaRPr lang="is-I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s-IS" sz="1600" dirty="0">
                <a:latin typeface="Corbel" panose="020B0503020204020204" pitchFamily="34" charset="0"/>
              </a:rPr>
              <a:t>Heildarútgjöld ríkissjóðs árið 2018 eru </a:t>
            </a:r>
            <a:r>
              <a:rPr lang="is-IS" sz="1600" dirty="0" smtClean="0">
                <a:latin typeface="Corbel" panose="020B0503020204020204" pitchFamily="34" charset="0"/>
              </a:rPr>
              <a:t>áætluð </a:t>
            </a:r>
            <a:r>
              <a:rPr lang="is-IS" sz="1600" dirty="0">
                <a:latin typeface="Corbel" panose="020B0503020204020204" pitchFamily="34" charset="0"/>
              </a:rPr>
              <a:t>801 </a:t>
            </a:r>
            <a:r>
              <a:rPr lang="is-IS" sz="1600" dirty="0" err="1">
                <a:latin typeface="Corbel" panose="020B0503020204020204" pitchFamily="34" charset="0"/>
              </a:rPr>
              <a:t>ma.kr</a:t>
            </a:r>
            <a:r>
              <a:rPr lang="is-IS" sz="1600" dirty="0" smtClean="0">
                <a:latin typeface="Corbel" panose="020B0503020204020204" pitchFamily="34" charset="0"/>
              </a:rPr>
              <a:t>.</a:t>
            </a:r>
            <a:endParaRPr lang="is-IS" sz="1600" dirty="0">
              <a:latin typeface="Corbel" panose="020B0503020204020204" pitchFamily="34" charset="0"/>
            </a:endParaRPr>
          </a:p>
          <a:p>
            <a:r>
              <a:rPr lang="is-IS" sz="1600" dirty="0">
                <a:latin typeface="Corbel" panose="020B0503020204020204" pitchFamily="34" charset="0"/>
              </a:rPr>
              <a:t>Stærsti hluti útgjalda ríkissjóðs fer til félags, </a:t>
            </a:r>
            <a:r>
              <a:rPr lang="is-IS" sz="1600" dirty="0" err="1">
                <a:latin typeface="Corbel" panose="020B0503020204020204" pitchFamily="34" charset="0"/>
              </a:rPr>
              <a:t>húsnæðis</a:t>
            </a:r>
            <a:r>
              <a:rPr lang="is-IS" sz="1600" dirty="0">
                <a:latin typeface="Corbel" panose="020B0503020204020204" pitchFamily="34" charset="0"/>
              </a:rPr>
              <a:t>- og tryggingarmála annars vegar og heilbrigðismála hins vegar. </a:t>
            </a:r>
            <a:endParaRPr lang="is-IS" sz="1600" dirty="0" smtClean="0">
              <a:latin typeface="Corbel" panose="020B0503020204020204" pitchFamily="34" charset="0"/>
            </a:endParaRPr>
          </a:p>
          <a:p>
            <a:r>
              <a:rPr lang="is-IS" sz="1600" dirty="0" smtClean="0">
                <a:latin typeface="Corbel" panose="020B0503020204020204" pitchFamily="34" charset="0"/>
              </a:rPr>
              <a:t>Útgjöld </a:t>
            </a:r>
            <a:r>
              <a:rPr lang="is-IS" sz="1600" dirty="0">
                <a:latin typeface="Corbel" panose="020B0503020204020204" pitchFamily="34" charset="0"/>
              </a:rPr>
              <a:t>til heilbrigðismála eru áætluð 201 </a:t>
            </a:r>
            <a:r>
              <a:rPr lang="is-IS" sz="1600" dirty="0" err="1">
                <a:latin typeface="Corbel" panose="020B0503020204020204" pitchFamily="34" charset="0"/>
              </a:rPr>
              <a:t>ma.kr</a:t>
            </a:r>
            <a:r>
              <a:rPr lang="is-IS" sz="1600" dirty="0">
                <a:latin typeface="Corbel" panose="020B0503020204020204" pitchFamily="34" charset="0"/>
              </a:rPr>
              <a:t>. og útgjöld til félags, húsnæðis- og tryggingarmála eru áætluð 208 </a:t>
            </a:r>
            <a:r>
              <a:rPr lang="is-IS" sz="1600" dirty="0" err="1">
                <a:latin typeface="Corbel" panose="020B0503020204020204" pitchFamily="34" charset="0"/>
              </a:rPr>
              <a:t>ma.kr</a:t>
            </a:r>
            <a:r>
              <a:rPr lang="is-IS" sz="1600" dirty="0">
                <a:latin typeface="Corbel" panose="020B0503020204020204" pitchFamily="34" charset="0"/>
              </a:rPr>
              <a:t>. </a:t>
            </a:r>
            <a:endParaRPr lang="is-IS" sz="1600" dirty="0" smtClean="0">
              <a:latin typeface="Corbel" panose="020B0503020204020204" pitchFamily="34" charset="0"/>
            </a:endParaRPr>
          </a:p>
          <a:p>
            <a:r>
              <a:rPr lang="is-IS" sz="1600" dirty="0" smtClean="0">
                <a:latin typeface="Corbel" panose="020B0503020204020204" pitchFamily="34" charset="0"/>
              </a:rPr>
              <a:t>Samtals </a:t>
            </a:r>
            <a:r>
              <a:rPr lang="is-IS" sz="1600" dirty="0">
                <a:latin typeface="Corbel" panose="020B0503020204020204" pitchFamily="34" charset="0"/>
              </a:rPr>
              <a:t>nema þessi útgjöld meira en helmingi af heildarútgjöldum ríkissjóðs</a:t>
            </a:r>
            <a:r>
              <a:rPr lang="is-IS" sz="1600" dirty="0" smtClean="0">
                <a:latin typeface="Corbel" panose="020B0503020204020204" pitchFamily="34" charset="0"/>
              </a:rPr>
              <a:t>.</a:t>
            </a:r>
            <a:endParaRPr lang="is-IS" sz="1600" dirty="0">
              <a:latin typeface="Corbel" panose="020B0503020204020204" pitchFamily="34" charset="0"/>
            </a:endParaRPr>
          </a:p>
        </p:txBody>
      </p:sp>
      <p:graphicFrame>
        <p:nvGraphicFramePr>
          <p:cNvPr id="13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15030387"/>
              </p:ext>
            </p:extLst>
          </p:nvPr>
        </p:nvGraphicFramePr>
        <p:xfrm>
          <a:off x="6578600" y="63500"/>
          <a:ext cx="5181600" cy="679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/>
          <p:cNvSpPr/>
          <p:nvPr/>
        </p:nvSpPr>
        <p:spPr>
          <a:xfrm>
            <a:off x="8242300" y="254000"/>
            <a:ext cx="3822700" cy="241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" name="TextBox 3"/>
          <p:cNvSpPr txBox="1"/>
          <p:nvPr/>
        </p:nvSpPr>
        <p:spPr>
          <a:xfrm>
            <a:off x="11544300" y="235053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70%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7207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noProof="1" smtClean="0">
                <a:solidFill>
                  <a:srgbClr val="00468C"/>
                </a:solidFill>
                <a:latin typeface="Corbel" panose="020B0503020204020204" pitchFamily="34" charset="0"/>
              </a:rPr>
              <a:t>Í </a:t>
            </a:r>
            <a:r>
              <a:rPr lang="en-US" sz="4000" noProof="1">
                <a:solidFill>
                  <a:srgbClr val="00468C"/>
                </a:solidFill>
                <a:latin typeface="Corbel" panose="020B0503020204020204" pitchFamily="34" charset="0"/>
              </a:rPr>
              <a:t>hvað fara skattarnir</a:t>
            </a:r>
            <a:r>
              <a:rPr lang="en-US" sz="4000" noProof="1" smtClean="0">
                <a:solidFill>
                  <a:srgbClr val="00468C"/>
                </a:solidFill>
                <a:latin typeface="Corbel" panose="020B0503020204020204" pitchFamily="34" charset="0"/>
              </a:rPr>
              <a:t>?</a:t>
            </a:r>
            <a:endParaRPr lang="is-IS" sz="4000" dirty="0">
              <a:latin typeface="Corbel" panose="020B0503020204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5157787" cy="45085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is-IS" sz="2000" dirty="0" smtClean="0"/>
              <a:t>Áætlað er að útgjöld á hvern íbúa vegna heilbrigðismála verði 333 þúsund kr. að meðaltali á árinu 2018.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s-IS" sz="2000" dirty="0" smtClean="0"/>
              <a:t>Rekstrarframlög vegna framhaldsskóla eru áætluð um 84 þús. krónur á hvern íbúa og bein rekstrarframlög vegna háskólanema eru áætluð tæp 87 þúsund kr. á hvern íbúa. Framlög á nemanda hækka frá fyrra ári að raunvirði.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s-IS" sz="2000" dirty="0" smtClean="0"/>
              <a:t>Þá er áætlað að </a:t>
            </a:r>
            <a:r>
              <a:rPr lang="is-IS" sz="2000" dirty="0" err="1" smtClean="0"/>
              <a:t>húsnæðisstuðningur</a:t>
            </a:r>
            <a:r>
              <a:rPr lang="is-IS" sz="2000" dirty="0" smtClean="0"/>
              <a:t> verði tæpar 39 þúsund kr. á hvern íbúa að meðaltali. </a:t>
            </a:r>
            <a:endParaRPr lang="is-IS" sz="2000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52588"/>
            <a:ext cx="5183188" cy="823912"/>
          </a:xfrm>
        </p:spPr>
        <p:txBody>
          <a:bodyPr/>
          <a:lstStyle/>
          <a:p>
            <a:endParaRPr lang="is-I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47198401"/>
              </p:ext>
            </p:extLst>
          </p:nvPr>
        </p:nvGraphicFramePr>
        <p:xfrm>
          <a:off x="6172200" y="1652588"/>
          <a:ext cx="5183188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7150"/>
                <a:gridCol w="1316038"/>
              </a:tblGrid>
              <a:tr h="370840">
                <a:tc>
                  <a:txBody>
                    <a:bodyPr/>
                    <a:lstStyle/>
                    <a:p>
                      <a:r>
                        <a:rPr lang="is-IS" sz="1400" dirty="0" smtClean="0">
                          <a:latin typeface="Corbel" panose="020B0503020204020204" pitchFamily="34" charset="0"/>
                        </a:rPr>
                        <a:t>Útgjöld á hvern íbúa</a:t>
                      </a:r>
                      <a:endParaRPr lang="is-IS" sz="14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s-IS" sz="14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 smtClean="0">
                          <a:latin typeface="Corbel" panose="020B0503020204020204" pitchFamily="34" charset="0"/>
                        </a:rPr>
                        <a:t>Löggæsla</a:t>
                      </a:r>
                      <a:endParaRPr lang="is-IS" sz="14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smtClean="0">
                          <a:latin typeface="Corbel" panose="020B0503020204020204" pitchFamily="34" charset="0"/>
                        </a:rPr>
                        <a:t>43.170 kr.</a:t>
                      </a:r>
                      <a:endParaRPr lang="is-IS" sz="14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 smtClean="0">
                          <a:latin typeface="Corbel" panose="020B0503020204020204" pitchFamily="34" charset="0"/>
                        </a:rPr>
                        <a:t>Samgöngur</a:t>
                      </a:r>
                      <a:endParaRPr lang="is-IS" sz="14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smtClean="0">
                          <a:latin typeface="Corbel" panose="020B0503020204020204" pitchFamily="34" charset="0"/>
                        </a:rPr>
                        <a:t>99.979 kr.</a:t>
                      </a:r>
                      <a:endParaRPr lang="is-IS" sz="14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 smtClean="0">
                          <a:latin typeface="Corbel" panose="020B0503020204020204" pitchFamily="34" charset="0"/>
                        </a:rPr>
                        <a:t>Umhverfismál</a:t>
                      </a:r>
                      <a:endParaRPr lang="is-IS" sz="14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smtClean="0">
                          <a:latin typeface="Corbel" panose="020B0503020204020204" pitchFamily="34" charset="0"/>
                        </a:rPr>
                        <a:t>49.208 kr.</a:t>
                      </a:r>
                      <a:endParaRPr lang="is-IS" sz="14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 smtClean="0">
                          <a:latin typeface="Corbel" panose="020B0503020204020204" pitchFamily="34" charset="0"/>
                        </a:rPr>
                        <a:t>Menning, listir, íþrótta- og æskulýðsmál</a:t>
                      </a:r>
                      <a:endParaRPr lang="is-IS" sz="14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smtClean="0">
                          <a:latin typeface="Corbel" panose="020B0503020204020204" pitchFamily="34" charset="0"/>
                        </a:rPr>
                        <a:t>37.354 kr.</a:t>
                      </a:r>
                      <a:endParaRPr lang="is-IS" sz="14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 smtClean="0">
                          <a:latin typeface="Corbel" panose="020B0503020204020204" pitchFamily="34" charset="0"/>
                        </a:rPr>
                        <a:t>Framhaldsskólar</a:t>
                      </a:r>
                      <a:endParaRPr lang="is-IS" sz="14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smtClean="0">
                          <a:latin typeface="Corbel" panose="020B0503020204020204" pitchFamily="34" charset="0"/>
                        </a:rPr>
                        <a:t>84.322</a:t>
                      </a:r>
                      <a:r>
                        <a:rPr lang="is-IS" sz="1400" baseline="0" smtClean="0"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is-IS" sz="1400" smtClean="0">
                          <a:latin typeface="Corbel" panose="020B0503020204020204" pitchFamily="34" charset="0"/>
                        </a:rPr>
                        <a:t> kr.</a:t>
                      </a:r>
                      <a:endParaRPr lang="is-IS" sz="14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 smtClean="0">
                          <a:latin typeface="Corbel" panose="020B0503020204020204" pitchFamily="34" charset="0"/>
                        </a:rPr>
                        <a:t>Háskólar</a:t>
                      </a:r>
                      <a:endParaRPr lang="is-IS" sz="14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smtClean="0">
                          <a:latin typeface="Corbel" panose="020B0503020204020204" pitchFamily="34" charset="0"/>
                        </a:rPr>
                        <a:t>86.660 kr</a:t>
                      </a:r>
                      <a:r>
                        <a:rPr lang="is-IS" sz="1400" dirty="0" smtClean="0">
                          <a:latin typeface="Corbel" panose="020B0503020204020204" pitchFamily="34" charset="0"/>
                        </a:rPr>
                        <a:t>.</a:t>
                      </a:r>
                      <a:endParaRPr lang="is-IS" sz="14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b="1" dirty="0" smtClean="0">
                          <a:latin typeface="Corbel" panose="020B0503020204020204" pitchFamily="34" charset="0"/>
                        </a:rPr>
                        <a:t>Heilbrigðismál</a:t>
                      </a:r>
                      <a:endParaRPr lang="is-IS" sz="1400" b="1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b="1" smtClean="0">
                          <a:latin typeface="Corbel" panose="020B0503020204020204" pitchFamily="34" charset="0"/>
                        </a:rPr>
                        <a:t>333.534 kr.</a:t>
                      </a:r>
                      <a:endParaRPr lang="is-IS" sz="1400" b="1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 smtClean="0">
                          <a:latin typeface="Corbel" panose="020B0503020204020204" pitchFamily="34" charset="0"/>
                        </a:rPr>
                        <a:t>Fjölskyldumál</a:t>
                      </a:r>
                      <a:endParaRPr lang="is-IS" sz="14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smtClean="0">
                          <a:latin typeface="Corbel" panose="020B0503020204020204" pitchFamily="34" charset="0"/>
                        </a:rPr>
                        <a:t>92.489 kr.</a:t>
                      </a:r>
                      <a:endParaRPr lang="is-IS" sz="14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dirty="0" err="1" smtClean="0">
                          <a:latin typeface="Corbel" panose="020B0503020204020204" pitchFamily="34" charset="0"/>
                        </a:rPr>
                        <a:t>Húsnæðisstuðningur</a:t>
                      </a:r>
                      <a:endParaRPr lang="is-IS" sz="14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smtClean="0">
                          <a:latin typeface="Corbel" panose="020B0503020204020204" pitchFamily="34" charset="0"/>
                        </a:rPr>
                        <a:t>38.937 kr.</a:t>
                      </a:r>
                      <a:endParaRPr lang="is-IS" sz="14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b="1" dirty="0" smtClean="0">
                          <a:latin typeface="Corbel" panose="020B0503020204020204" pitchFamily="34" charset="0"/>
                        </a:rPr>
                        <a:t>Örorkugreiðslur í almannatryggingakerfinu</a:t>
                      </a:r>
                      <a:endParaRPr lang="is-IS" sz="1400" b="1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b="1" smtClean="0">
                          <a:latin typeface="Corbel" panose="020B0503020204020204" pitchFamily="34" charset="0"/>
                        </a:rPr>
                        <a:t>160.659 kr.</a:t>
                      </a:r>
                      <a:endParaRPr lang="is-IS" sz="1400" b="1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s-IS" sz="1400" b="1" dirty="0" smtClean="0">
                          <a:latin typeface="Corbel" panose="020B0503020204020204" pitchFamily="34" charset="0"/>
                        </a:rPr>
                        <a:t>Málefni aldraðra</a:t>
                      </a:r>
                      <a:endParaRPr lang="is-IS" sz="1400" b="1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400" b="1" smtClean="0">
                          <a:latin typeface="Corbel" panose="020B0503020204020204" pitchFamily="34" charset="0"/>
                        </a:rPr>
                        <a:t>216.156 kr.</a:t>
                      </a:r>
                      <a:endParaRPr lang="is-IS" sz="1400" b="1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50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Frumútgjöld ríkissjóðs aukast um 48 </a:t>
            </a:r>
            <a:r>
              <a:rPr lang="is-IS" dirty="0" err="1" smtClean="0"/>
              <a:t>ma.kr</a:t>
            </a:r>
            <a:r>
              <a:rPr lang="is-IS" dirty="0" smtClean="0"/>
              <a:t>.</a:t>
            </a:r>
            <a:endParaRPr lang="is-I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19090"/>
              </p:ext>
            </p:extLst>
          </p:nvPr>
        </p:nvGraphicFramePr>
        <p:xfrm>
          <a:off x="965200" y="1671403"/>
          <a:ext cx="10299699" cy="4145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433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 smtClean="0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17600" y="259792"/>
            <a:ext cx="10373672" cy="984886"/>
          </a:xfrm>
        </p:spPr>
        <p:txBody>
          <a:bodyPr/>
          <a:lstStyle/>
          <a:p>
            <a:r>
              <a:rPr lang="is-IS" sz="4400" dirty="0" smtClean="0"/>
              <a:t>Útgjaldaskuldbindingar: 28 ma.kr.</a:t>
            </a:r>
            <a:endParaRPr lang="is-IS" sz="4400" noProof="1">
              <a:solidFill>
                <a:srgbClr val="00468C"/>
              </a:solidFill>
            </a:endParaRPr>
          </a:p>
        </p:txBody>
      </p:sp>
      <p:graphicFrame>
        <p:nvGraphicFramePr>
          <p:cNvPr id="12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00653"/>
              </p:ext>
            </p:extLst>
          </p:nvPr>
        </p:nvGraphicFramePr>
        <p:xfrm>
          <a:off x="1180247" y="1275130"/>
          <a:ext cx="9886823" cy="4742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9338"/>
                <a:gridCol w="1887485"/>
              </a:tblGrid>
              <a:tr h="571325">
                <a:tc>
                  <a:txBody>
                    <a:bodyPr/>
                    <a:lstStyle/>
                    <a:p>
                      <a:r>
                        <a:rPr lang="is-IS" sz="1600" dirty="0" smtClean="0">
                          <a:latin typeface="Corbel" panose="020B0503020204020204" pitchFamily="34" charset="0"/>
                        </a:rPr>
                        <a:t>Helstu breytingar</a:t>
                      </a:r>
                      <a:endParaRPr lang="is-IS" sz="1600" dirty="0">
                        <a:latin typeface="Corbel" panose="020B0503020204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is-IS" sz="1600" dirty="0" smtClean="0">
                          <a:latin typeface="Corbel" panose="020B0503020204020204" pitchFamily="34" charset="0"/>
                        </a:rPr>
                        <a:t>Útgjöld</a:t>
                      </a:r>
                    </a:p>
                    <a:p>
                      <a:pPr lvl="1" algn="ctr"/>
                      <a:r>
                        <a:rPr lang="is-IS" sz="1600" baseline="0" dirty="0" err="1" smtClean="0">
                          <a:latin typeface="Corbel" panose="020B0503020204020204" pitchFamily="34" charset="0"/>
                        </a:rPr>
                        <a:t>ma.kr</a:t>
                      </a:r>
                      <a:r>
                        <a:rPr lang="is-IS" sz="1600" baseline="0" dirty="0" smtClean="0">
                          <a:latin typeface="Corbel" panose="020B0503020204020204" pitchFamily="34" charset="0"/>
                        </a:rPr>
                        <a:t>.</a:t>
                      </a:r>
                      <a:endParaRPr lang="is-IS" sz="16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  <a:tr h="365429">
                <a:tc>
                  <a:txBody>
                    <a:bodyPr/>
                    <a:lstStyle/>
                    <a:p>
                      <a:pPr lvl="1" algn="l" fontAlgn="b"/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Aukin </a:t>
                      </a:r>
                      <a:r>
                        <a:rPr lang="is-IS" sz="1600" kern="1200" dirty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útgjöld umfram forsendur fjárlaga </a:t>
                      </a: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2017</a:t>
                      </a:r>
                      <a:r>
                        <a:rPr lang="is-IS" sz="1600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is-IS" sz="1600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9,8</a:t>
                      </a:r>
                      <a:r>
                        <a:rPr lang="is-IS" sz="1600" b="0" i="0" u="none" strike="noStrike" dirty="0" smtClean="0">
                          <a:effectLst/>
                          <a:latin typeface="Corbel" panose="020B0503020204020204" pitchFamily="34" charset="0"/>
                        </a:rPr>
                        <a:t>     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73212">
                <a:tc>
                  <a:txBody>
                    <a:bodyPr/>
                    <a:lstStyle/>
                    <a:p>
                      <a:pPr lvl="1" algn="l" fontAlgn="b"/>
                      <a:r>
                        <a:rPr lang="is-IS" sz="1600" i="1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þar </a:t>
                      </a:r>
                      <a:r>
                        <a:rPr lang="is-IS" sz="1600" i="1" kern="1200" dirty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af: </a:t>
                      </a:r>
                      <a:r>
                        <a:rPr lang="is-IS" sz="1600" i="1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Sjúkratryggingar</a:t>
                      </a:r>
                      <a:r>
                        <a:rPr lang="is-IS" sz="1600" i="1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- einkum vegna lækniskostnaðar og lyfja</a:t>
                      </a:r>
                      <a:endParaRPr lang="is-IS" sz="1600" i="1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114300" marR="7620" marT="7620" marB="0" anchor="b"/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is-IS" sz="1600" i="1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4,8     </a:t>
                      </a:r>
                      <a:endParaRPr lang="is-IS" sz="1600" i="1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268188">
                <a:tc>
                  <a:txBody>
                    <a:bodyPr/>
                    <a:lstStyle/>
                    <a:p>
                      <a:pPr lvl="1" algn="l" fontAlgn="b"/>
                      <a:r>
                        <a:rPr lang="is-IS" sz="1600" i="1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þar </a:t>
                      </a:r>
                      <a:r>
                        <a:rPr lang="is-IS" sz="1600" i="1" kern="1200" dirty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af: </a:t>
                      </a:r>
                      <a:r>
                        <a:rPr lang="is-IS" sz="1600" i="1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Almannatryggingar – einkum vegna elli-</a:t>
                      </a:r>
                      <a:r>
                        <a:rPr lang="is-IS" sz="1600" i="1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og örorkulífeyrisþega</a:t>
                      </a:r>
                      <a:endParaRPr lang="is-IS" sz="1600" i="1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114300" marR="7620" marT="7620" marB="0" anchor="b"/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is-IS" sz="1600" i="1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3,1     </a:t>
                      </a:r>
                      <a:endParaRPr lang="is-IS" sz="1600" i="1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273212">
                <a:tc>
                  <a:txBody>
                    <a:bodyPr/>
                    <a:lstStyle/>
                    <a:p>
                      <a:pPr lvl="1" algn="l" fontAlgn="b"/>
                      <a:r>
                        <a:rPr lang="is-IS" sz="1600" i="1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þar </a:t>
                      </a:r>
                      <a:r>
                        <a:rPr lang="is-IS" sz="1600" i="1" kern="1200" dirty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af: </a:t>
                      </a:r>
                      <a:r>
                        <a:rPr lang="is-IS" sz="1600" i="1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Útlendingamál – vegna</a:t>
                      </a:r>
                      <a:r>
                        <a:rPr lang="is-IS" sz="1600" i="1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aukins fjölda umsókna um hæli </a:t>
                      </a:r>
                      <a:endParaRPr lang="is-IS" sz="1600" i="1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114300" marR="7620" marT="7620" marB="0" anchor="b"/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is-IS" sz="1600" i="1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1,9     </a:t>
                      </a:r>
                      <a:endParaRPr lang="is-IS" sz="1600" i="1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382748">
                <a:tc>
                  <a:txBody>
                    <a:bodyPr/>
                    <a:lstStyle/>
                    <a:p>
                      <a:pPr lvl="1" algn="l" fontAlgn="b"/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Almannatryggingar </a:t>
                      </a:r>
                      <a:r>
                        <a:rPr lang="is-IS" sz="1600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is-IS" sz="1600" i="1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áætluð fjölgun </a:t>
                      </a:r>
                      <a:r>
                        <a:rPr lang="is-IS" sz="1600" i="1" kern="1200" dirty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bótaþega </a:t>
                      </a:r>
                      <a:r>
                        <a:rPr lang="is-IS" sz="1600" i="1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2018</a:t>
                      </a:r>
                      <a:endParaRPr lang="is-IS" sz="1600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2,7     </a:t>
                      </a:r>
                      <a:endParaRPr lang="is-IS" sz="1600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279315">
                <a:tc>
                  <a:txBody>
                    <a:bodyPr/>
                    <a:lstStyle/>
                    <a:p>
                      <a:pPr lvl="1" algn="l" fontAlgn="b"/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Framkvæmdir</a:t>
                      </a:r>
                      <a:r>
                        <a:rPr lang="is-IS" sz="1600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við Dýrafjarðargöng</a:t>
                      </a:r>
                      <a:endParaRPr lang="is-IS" sz="1600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2,0     </a:t>
                      </a:r>
                      <a:endParaRPr lang="is-IS" sz="1600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297448">
                <a:tc>
                  <a:txBody>
                    <a:bodyPr/>
                    <a:lstStyle/>
                    <a:p>
                      <a:pPr lvl="1" algn="l" fontAlgn="b"/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Bygging </a:t>
                      </a:r>
                      <a:r>
                        <a:rPr lang="is-IS" sz="1600" kern="1200" dirty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nýs </a:t>
                      </a: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Landspítala</a:t>
                      </a:r>
                      <a:endParaRPr lang="is-IS" sz="1600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1,5     </a:t>
                      </a:r>
                      <a:endParaRPr lang="is-IS" sz="1600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297448">
                <a:tc>
                  <a:txBody>
                    <a:bodyPr/>
                    <a:lstStyle/>
                    <a:p>
                      <a:pPr lvl="1" algn="l" fontAlgn="b"/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Hækkun</a:t>
                      </a:r>
                      <a:r>
                        <a:rPr lang="is-IS" sz="1600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stofnframlaga til byggingar og kaupa á almennum íbúðum</a:t>
                      </a:r>
                      <a:endParaRPr lang="is-IS" sz="1600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1,5     </a:t>
                      </a:r>
                      <a:endParaRPr lang="is-IS" sz="1600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297448"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Atvinnuleysisbætur –</a:t>
                      </a:r>
                      <a:r>
                        <a:rPr lang="is-IS" sz="1600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s-IS" sz="1600" i="1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spá um aukið atvinnuleysi frá forsendum fjárlaga 2017</a:t>
                      </a:r>
                      <a:endParaRPr lang="is-IS" sz="1600" i="1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1,5     </a:t>
                      </a:r>
                      <a:endParaRPr lang="is-IS" sz="1600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297448">
                <a:tc>
                  <a:txBody>
                    <a:bodyPr/>
                    <a:lstStyle/>
                    <a:p>
                      <a:pPr lvl="1" algn="l" fontAlgn="b"/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Fæðingarorlofssjóður – </a:t>
                      </a:r>
                      <a:r>
                        <a:rPr lang="is-IS" sz="1600" i="1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hækkun</a:t>
                      </a:r>
                      <a:r>
                        <a:rPr lang="is-IS" sz="1600" i="1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s-IS" sz="1600" i="1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hámarksgreiðslna og kjarasamninga</a:t>
                      </a:r>
                      <a:endParaRPr lang="is-IS" sz="1600" i="1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1,1     </a:t>
                      </a:r>
                      <a:endParaRPr lang="is-IS" sz="1600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297448">
                <a:tc>
                  <a:txBody>
                    <a:bodyPr/>
                    <a:lstStyle/>
                    <a:p>
                      <a:pPr lvl="1" algn="l" fontAlgn="b"/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Framkvæmdalok</a:t>
                      </a:r>
                      <a:r>
                        <a:rPr lang="is-IS" sz="1600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við Norðfjarðargöng,</a:t>
                      </a:r>
                      <a:r>
                        <a:rPr lang="is-IS" sz="1600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vegtengingu o.fl.</a:t>
                      </a:r>
                      <a:r>
                        <a:rPr lang="is-IS" sz="1600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við Bakka</a:t>
                      </a:r>
                      <a:endParaRPr lang="is-IS" sz="1600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is-IS" sz="1600" kern="1200" dirty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2,6     </a:t>
                      </a:r>
                      <a:endParaRPr lang="is-IS" sz="1600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297448">
                <a:tc>
                  <a:txBody>
                    <a:bodyPr/>
                    <a:lstStyle/>
                    <a:p>
                      <a:pPr lvl="1" algn="l" fontAlgn="b"/>
                      <a:r>
                        <a:rPr lang="is-IS" sz="1600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Vaxtabætur – </a:t>
                      </a:r>
                      <a:r>
                        <a:rPr lang="is-IS" sz="1600" i="1" kern="1200" baseline="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m.v. óbreyttar viðmiðunarfjárhæðir og reiknireglur</a:t>
                      </a:r>
                      <a:endParaRPr lang="is-IS" sz="1600" i="1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is-IS" sz="1600" kern="1200" dirty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2,0     </a:t>
                      </a:r>
                      <a:endParaRPr lang="is-IS" sz="1600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269202">
                <a:tc>
                  <a:txBody>
                    <a:bodyPr/>
                    <a:lstStyle/>
                    <a:p>
                      <a:pPr lvl="1" algn="l" fontAlgn="b"/>
                      <a:r>
                        <a:rPr lang="is-IS" sz="1600" kern="1200" dirty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Önnur bundin </a:t>
                      </a: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útgjöld</a:t>
                      </a:r>
                      <a:endParaRPr lang="is-IS" sz="1600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12,9     </a:t>
                      </a:r>
                      <a:endParaRPr lang="is-IS" sz="1600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267782">
                <a:tc>
                  <a:txBody>
                    <a:bodyPr/>
                    <a:lstStyle/>
                    <a:p>
                      <a:pPr lvl="1" algn="l" fontAlgn="b"/>
                      <a:r>
                        <a:rPr lang="is-IS" sz="1600" b="1" i="1" kern="1200" dirty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Samtals breytingar á útgjaldaskuldbindingum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lvl="1" algn="ctr" fontAlgn="b"/>
                      <a:r>
                        <a:rPr lang="is-IS" sz="1600" b="1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28,4 </a:t>
                      </a: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    </a:t>
                      </a:r>
                      <a:endParaRPr lang="is-IS" sz="1600" kern="1200" dirty="0">
                        <a:solidFill>
                          <a:schemeClr val="dk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78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986320" y="261381"/>
            <a:ext cx="9764776" cy="984886"/>
          </a:xfrm>
        </p:spPr>
        <p:txBody>
          <a:bodyPr/>
          <a:lstStyle/>
          <a:p>
            <a:r>
              <a:rPr lang="is-IS" sz="4400" dirty="0" smtClean="0">
                <a:latin typeface="Corbel" panose="020B0503020204020204" pitchFamily="34" charset="0"/>
              </a:rPr>
              <a:t>Laun, verðlag </a:t>
            </a:r>
            <a:r>
              <a:rPr lang="is-IS" sz="4400" dirty="0">
                <a:latin typeface="Corbel" panose="020B0503020204020204" pitchFamily="34" charset="0"/>
              </a:rPr>
              <a:t>og </a:t>
            </a:r>
            <a:r>
              <a:rPr lang="is-IS" sz="4400" dirty="0" smtClean="0">
                <a:latin typeface="Corbel" panose="020B0503020204020204" pitchFamily="34" charset="0"/>
              </a:rPr>
              <a:t>gengi: 18 </a:t>
            </a:r>
            <a:r>
              <a:rPr lang="is-IS" sz="4400" dirty="0" err="1" smtClean="0">
                <a:latin typeface="Corbel" panose="020B0503020204020204" pitchFamily="34" charset="0"/>
              </a:rPr>
              <a:t>ma.kr</a:t>
            </a:r>
            <a:r>
              <a:rPr lang="is-IS" sz="4400" dirty="0" smtClean="0">
                <a:latin typeface="Corbel" panose="020B0503020204020204" pitchFamily="34" charset="0"/>
              </a:rPr>
              <a:t>.</a:t>
            </a:r>
            <a:endParaRPr lang="is-IS" sz="4400" dirty="0">
              <a:latin typeface="Corbel" panose="020B0503020204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539461"/>
              </p:ext>
            </p:extLst>
          </p:nvPr>
        </p:nvGraphicFramePr>
        <p:xfrm>
          <a:off x="986320" y="1286034"/>
          <a:ext cx="10291280" cy="466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taðgengill efnis 5"/>
          <p:cNvSpPr txBox="1">
            <a:spLocks/>
          </p:cNvSpPr>
          <p:nvPr/>
        </p:nvSpPr>
        <p:spPr>
          <a:xfrm>
            <a:off x="986320" y="1681163"/>
            <a:ext cx="4715837" cy="50381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is-IS" sz="16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95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477"/>
          </a:xfrm>
        </p:spPr>
        <p:txBody>
          <a:bodyPr/>
          <a:lstStyle/>
          <a:p>
            <a:r>
              <a:rPr lang="en-US" sz="3200" dirty="0" err="1" smtClean="0">
                <a:latin typeface="Corbel" panose="020B0503020204020204" pitchFamily="34" charset="0"/>
                <a:ea typeface="Corbel" charset="0"/>
                <a:cs typeface="Corbel" charset="0"/>
              </a:rPr>
              <a:t>Skuldbindandi</a:t>
            </a:r>
            <a:r>
              <a:rPr lang="en-US" sz="3200" dirty="0" smtClean="0">
                <a:latin typeface="Corbel" panose="020B0503020204020204" pitchFamily="34" charset="0"/>
                <a:ea typeface="Corbel" charset="0"/>
                <a:cs typeface="Corbel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  <a:ea typeface="Corbel" charset="0"/>
                <a:cs typeface="Corbel" charset="0"/>
              </a:rPr>
              <a:t>samningar</a:t>
            </a:r>
            <a:r>
              <a:rPr lang="en-US" sz="3200" dirty="0">
                <a:latin typeface="Corbel" panose="020B0503020204020204" pitchFamily="34" charset="0"/>
                <a:ea typeface="Corbel" charset="0"/>
                <a:cs typeface="Corbel" charset="0"/>
              </a:rPr>
              <a:t> </a:t>
            </a:r>
            <a:r>
              <a:rPr lang="en-US" sz="3200" dirty="0" err="1" smtClean="0">
                <a:ea typeface="Corbel" charset="0"/>
                <a:cs typeface="Corbel" charset="0"/>
              </a:rPr>
              <a:t>nema</a:t>
            </a:r>
            <a:r>
              <a:rPr lang="en-US" sz="3200" dirty="0" smtClean="0">
                <a:latin typeface="Corbel" panose="020B0503020204020204" pitchFamily="34" charset="0"/>
                <a:ea typeface="Corbel" charset="0"/>
                <a:cs typeface="Corbel" charset="0"/>
              </a:rPr>
              <a:t> </a:t>
            </a:r>
            <a:r>
              <a:rPr lang="en-US" sz="3200" dirty="0">
                <a:latin typeface="Corbel" panose="020B0503020204020204" pitchFamily="34" charset="0"/>
                <a:ea typeface="Corbel" charset="0"/>
                <a:cs typeface="Corbel" charset="0"/>
              </a:rPr>
              <a:t>14% </a:t>
            </a:r>
            <a:r>
              <a:rPr lang="en-US" sz="3200" dirty="0" err="1" smtClean="0">
                <a:latin typeface="Corbel" panose="020B0503020204020204" pitchFamily="34" charset="0"/>
                <a:ea typeface="Corbel" charset="0"/>
                <a:cs typeface="Corbel" charset="0"/>
              </a:rPr>
              <a:t>af</a:t>
            </a:r>
            <a:r>
              <a:rPr lang="en-US" sz="3200" dirty="0" smtClean="0">
                <a:latin typeface="Corbel" panose="020B0503020204020204" pitchFamily="34" charset="0"/>
                <a:ea typeface="Corbel" charset="0"/>
                <a:cs typeface="Corbel" charset="0"/>
              </a:rPr>
              <a:t> </a:t>
            </a:r>
            <a:r>
              <a:rPr lang="en-US" sz="3200" dirty="0" err="1">
                <a:latin typeface="Corbel" panose="020B0503020204020204" pitchFamily="34" charset="0"/>
                <a:ea typeface="Corbel" charset="0"/>
                <a:cs typeface="Corbel" charset="0"/>
              </a:rPr>
              <a:t>frumútgjöldum</a:t>
            </a:r>
            <a:r>
              <a:rPr lang="en-US" sz="3200" dirty="0">
                <a:latin typeface="Corbel" panose="020B0503020204020204" pitchFamily="34" charset="0"/>
                <a:ea typeface="Corbel" charset="0"/>
                <a:cs typeface="Corbel" charset="0"/>
              </a:rPr>
              <a:t> 2017</a:t>
            </a:r>
            <a:endParaRPr lang="is-IS" sz="3200" dirty="0">
              <a:latin typeface="Corbel" panose="020B0503020204020204" pitchFamily="34" charset="0"/>
              <a:ea typeface="Corbel" charset="0"/>
              <a:cs typeface="Corbel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3364054"/>
              </p:ext>
            </p:extLst>
          </p:nvPr>
        </p:nvGraphicFramePr>
        <p:xfrm>
          <a:off x="6509657" y="1607909"/>
          <a:ext cx="5181600" cy="4738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475515" cy="4351338"/>
          </a:xfrm>
        </p:spPr>
        <p:txBody>
          <a:bodyPr/>
          <a:lstStyle/>
          <a:p>
            <a:r>
              <a:rPr lang="is-IS" sz="1600" dirty="0" smtClean="0">
                <a:latin typeface="Corbel" panose="020B0503020204020204" pitchFamily="34" charset="0"/>
              </a:rPr>
              <a:t>Fjöldi skuldbindandi samninga 226 </a:t>
            </a:r>
          </a:p>
          <a:p>
            <a:pPr lvl="1"/>
            <a:r>
              <a:rPr lang="is-IS" sz="1400" dirty="0" smtClean="0">
                <a:latin typeface="Corbel" panose="020B0503020204020204" pitchFamily="34" charset="0"/>
              </a:rPr>
              <a:t>þar af 97 rekstar- og þjónustuverkefni samtals 74 ma.kr.</a:t>
            </a:r>
          </a:p>
          <a:p>
            <a:pPr lvl="1"/>
            <a:r>
              <a:rPr lang="is-IS" sz="1400" dirty="0" smtClean="0">
                <a:latin typeface="Corbel" panose="020B0503020204020204" pitchFamily="34" charset="0"/>
              </a:rPr>
              <a:t>þar af 129 styrktar- og samstarfsverkefni 22 ma.kr.</a:t>
            </a:r>
          </a:p>
          <a:p>
            <a:r>
              <a:rPr lang="is-IS" sz="1600" dirty="0" smtClean="0">
                <a:latin typeface="Corbel" panose="020B0503020204020204" pitchFamily="34" charset="0"/>
              </a:rPr>
              <a:t>Heildarumfang 96,5 </a:t>
            </a:r>
            <a:r>
              <a:rPr lang="is-IS" sz="1600" dirty="0">
                <a:latin typeface="Corbel" panose="020B0503020204020204" pitchFamily="34" charset="0"/>
              </a:rPr>
              <a:t>ma.kr. eða 14% af </a:t>
            </a:r>
            <a:r>
              <a:rPr lang="is-IS" sz="1600" dirty="0" smtClean="0">
                <a:latin typeface="Corbel" panose="020B0503020204020204" pitchFamily="34" charset="0"/>
              </a:rPr>
              <a:t>frumútgjöldum 2017</a:t>
            </a:r>
            <a:endParaRPr lang="is-IS" sz="1600" dirty="0">
              <a:latin typeface="Corbel" panose="020B0503020204020204" pitchFamily="34" charset="0"/>
            </a:endParaRPr>
          </a:p>
          <a:p>
            <a:r>
              <a:rPr lang="is-IS" sz="1600" dirty="0" smtClean="0">
                <a:latin typeface="Corbel" panose="020B0503020204020204" pitchFamily="34" charset="0"/>
              </a:rPr>
              <a:t>Umfangið er hlutfallslega </a:t>
            </a:r>
            <a:r>
              <a:rPr lang="is-IS" sz="1600" dirty="0">
                <a:latin typeface="Corbel" panose="020B0503020204020204" pitchFamily="34" charset="0"/>
              </a:rPr>
              <a:t>mest </a:t>
            </a:r>
            <a:r>
              <a:rPr lang="is-IS" sz="1600" dirty="0" smtClean="0">
                <a:latin typeface="Corbel" panose="020B0503020204020204" pitchFamily="34" charset="0"/>
              </a:rPr>
              <a:t>á þremur málefnasviðunum  - </a:t>
            </a:r>
            <a:r>
              <a:rPr lang="is-IS" sz="1600" i="1" dirty="0" smtClean="0">
                <a:latin typeface="Corbel" panose="020B0503020204020204" pitchFamily="34" charset="0"/>
              </a:rPr>
              <a:t>Landbúnaður</a:t>
            </a:r>
            <a:r>
              <a:rPr lang="is-IS" sz="1600" dirty="0" smtClean="0">
                <a:latin typeface="Corbel" panose="020B0503020204020204" pitchFamily="34" charset="0"/>
              </a:rPr>
              <a:t>, </a:t>
            </a:r>
            <a:r>
              <a:rPr lang="is-IS" sz="1600" i="1" dirty="0">
                <a:latin typeface="Corbel" panose="020B0503020204020204" pitchFamily="34" charset="0"/>
              </a:rPr>
              <a:t>F</a:t>
            </a:r>
            <a:r>
              <a:rPr lang="is-IS" sz="1600" i="1" dirty="0" smtClean="0">
                <a:latin typeface="Corbel" panose="020B0503020204020204" pitchFamily="34" charset="0"/>
              </a:rPr>
              <a:t>jölmiðlun</a:t>
            </a:r>
            <a:r>
              <a:rPr lang="is-IS" sz="1600" dirty="0" smtClean="0">
                <a:latin typeface="Corbel" panose="020B0503020204020204" pitchFamily="34" charset="0"/>
              </a:rPr>
              <a:t> </a:t>
            </a:r>
            <a:r>
              <a:rPr lang="is-IS" sz="1600" dirty="0">
                <a:latin typeface="Corbel" panose="020B0503020204020204" pitchFamily="34" charset="0"/>
              </a:rPr>
              <a:t>og </a:t>
            </a:r>
            <a:r>
              <a:rPr lang="is-IS" sz="1600" i="1" dirty="0" smtClean="0">
                <a:latin typeface="Corbel" panose="020B0503020204020204" pitchFamily="34" charset="0"/>
              </a:rPr>
              <a:t>Hjúkrunar- </a:t>
            </a:r>
            <a:r>
              <a:rPr lang="is-IS" sz="1600" i="1" dirty="0">
                <a:latin typeface="Corbel" panose="020B0503020204020204" pitchFamily="34" charset="0"/>
              </a:rPr>
              <a:t>og </a:t>
            </a:r>
            <a:r>
              <a:rPr lang="is-IS" sz="1600" i="1" dirty="0" smtClean="0">
                <a:latin typeface="Corbel" panose="020B0503020204020204" pitchFamily="34" charset="0"/>
              </a:rPr>
              <a:t>endurhæfingarþjónusta</a:t>
            </a:r>
            <a:r>
              <a:rPr lang="is-IS" sz="1600" dirty="0" smtClean="0">
                <a:latin typeface="Corbel" panose="020B0503020204020204" pitchFamily="34" charset="0"/>
              </a:rPr>
              <a:t> </a:t>
            </a:r>
          </a:p>
          <a:p>
            <a:r>
              <a:rPr lang="is-IS" sz="1600" dirty="0" smtClean="0">
                <a:latin typeface="Corbel" panose="020B0503020204020204" pitchFamily="34" charset="0"/>
              </a:rPr>
              <a:t>... eða á bilinu 70 - 90</a:t>
            </a:r>
            <a:r>
              <a:rPr lang="is-IS" sz="1600" dirty="0">
                <a:latin typeface="Corbel" panose="020B0503020204020204" pitchFamily="34" charset="0"/>
              </a:rPr>
              <a:t>% af </a:t>
            </a:r>
            <a:r>
              <a:rPr lang="is-IS" sz="1600" dirty="0" smtClean="0">
                <a:latin typeface="Corbel" panose="020B0503020204020204" pitchFamily="34" charset="0"/>
              </a:rPr>
              <a:t>heildarfjárheimildum málefnasviðanna</a:t>
            </a:r>
          </a:p>
          <a:p>
            <a:pPr lvl="1"/>
            <a:r>
              <a:rPr lang="is-IS" sz="1400" dirty="0" smtClean="0">
                <a:latin typeface="Corbel" panose="020B0503020204020204" pitchFamily="34" charset="0"/>
              </a:rPr>
              <a:t>Á málefnasviðinu </a:t>
            </a:r>
            <a:r>
              <a:rPr lang="is-IS" sz="1400" i="1" dirty="0" smtClean="0">
                <a:latin typeface="Corbel" panose="020B0503020204020204" pitchFamily="34" charset="0"/>
              </a:rPr>
              <a:t>Fjölmiðlun</a:t>
            </a:r>
            <a:r>
              <a:rPr lang="is-IS" sz="1400" dirty="0" smtClean="0">
                <a:latin typeface="Corbel" panose="020B0503020204020204" pitchFamily="34" charset="0"/>
              </a:rPr>
              <a:t> </a:t>
            </a:r>
            <a:r>
              <a:rPr lang="is-IS" sz="1400" dirty="0">
                <a:latin typeface="Corbel" panose="020B0503020204020204" pitchFamily="34" charset="0"/>
              </a:rPr>
              <a:t>skýrist það af þjónustusamningi við Ríkisútvarpið ohf. </a:t>
            </a:r>
          </a:p>
          <a:p>
            <a:pPr lvl="1"/>
            <a:r>
              <a:rPr lang="is-IS" sz="1400" dirty="0" smtClean="0">
                <a:latin typeface="Corbel" panose="020B0503020204020204" pitchFamily="34" charset="0"/>
              </a:rPr>
              <a:t>Á málefnasviði </a:t>
            </a:r>
            <a:r>
              <a:rPr lang="is-IS" sz="1400" i="1" dirty="0" smtClean="0">
                <a:latin typeface="Corbel" panose="020B0503020204020204" pitchFamily="34" charset="0"/>
              </a:rPr>
              <a:t>Hjúkrunar- </a:t>
            </a:r>
            <a:r>
              <a:rPr lang="is-IS" sz="1400" i="1" dirty="0">
                <a:latin typeface="Corbel" panose="020B0503020204020204" pitchFamily="34" charset="0"/>
              </a:rPr>
              <a:t>og endurhæfingarþjónusta </a:t>
            </a:r>
            <a:r>
              <a:rPr lang="is-IS" sz="1400" dirty="0">
                <a:latin typeface="Corbel" panose="020B0503020204020204" pitchFamily="34" charset="0"/>
              </a:rPr>
              <a:t>er stærstur </a:t>
            </a:r>
            <a:r>
              <a:rPr lang="is-IS" sz="1400" dirty="0" smtClean="0">
                <a:latin typeface="Corbel" panose="020B0503020204020204" pitchFamily="34" charset="0"/>
              </a:rPr>
              <a:t>hlutinn </a:t>
            </a:r>
            <a:r>
              <a:rPr lang="is-IS" sz="1400" dirty="0">
                <a:latin typeface="Corbel" panose="020B0503020204020204" pitchFamily="34" charset="0"/>
              </a:rPr>
              <a:t>vegna rammasamnings um hjúkrunarheimili sem gerður </a:t>
            </a:r>
            <a:r>
              <a:rPr lang="is-IS" sz="1400" dirty="0" smtClean="0">
                <a:latin typeface="Corbel" panose="020B0503020204020204" pitchFamily="34" charset="0"/>
              </a:rPr>
              <a:t>var 2016</a:t>
            </a:r>
            <a:endParaRPr lang="is-IS" sz="1400" dirty="0">
              <a:latin typeface="Corbel" panose="020B0503020204020204" pitchFamily="34" charset="0"/>
            </a:endParaRPr>
          </a:p>
          <a:p>
            <a:pPr lvl="1"/>
            <a:r>
              <a:rPr lang="is-IS" sz="1400" dirty="0">
                <a:latin typeface="Corbel" panose="020B0503020204020204" pitchFamily="34" charset="0"/>
              </a:rPr>
              <a:t>N</a:t>
            </a:r>
            <a:r>
              <a:rPr lang="is-IS" sz="1400" dirty="0" smtClean="0">
                <a:latin typeface="Corbel" panose="020B0503020204020204" pitchFamily="34" charset="0"/>
              </a:rPr>
              <a:t>ær </a:t>
            </a:r>
            <a:r>
              <a:rPr lang="is-IS" sz="1400" dirty="0">
                <a:latin typeface="Corbel" panose="020B0503020204020204" pitchFamily="34" charset="0"/>
              </a:rPr>
              <a:t>öll útgjöld málefnasviðsins </a:t>
            </a:r>
            <a:r>
              <a:rPr lang="is-IS" sz="1400" i="1" dirty="0" smtClean="0">
                <a:latin typeface="Corbel" panose="020B0503020204020204" pitchFamily="34" charset="0"/>
              </a:rPr>
              <a:t>Landbúnaður </a:t>
            </a:r>
            <a:r>
              <a:rPr lang="is-IS" sz="1400" dirty="0">
                <a:latin typeface="Corbel" panose="020B0503020204020204" pitchFamily="34" charset="0"/>
              </a:rPr>
              <a:t>má rekja til búvörusamnings sem </a:t>
            </a:r>
            <a:r>
              <a:rPr lang="is-IS" sz="1400" dirty="0" smtClean="0">
                <a:latin typeface="Corbel" panose="020B0503020204020204" pitchFamily="34" charset="0"/>
              </a:rPr>
              <a:t>gerður </a:t>
            </a:r>
            <a:r>
              <a:rPr lang="is-IS" sz="1400" dirty="0">
                <a:latin typeface="Corbel" panose="020B0503020204020204" pitchFamily="34" charset="0"/>
              </a:rPr>
              <a:t>var árið </a:t>
            </a:r>
            <a:r>
              <a:rPr lang="is-IS" sz="1400" dirty="0" smtClean="0">
                <a:latin typeface="Corbel" panose="020B0503020204020204" pitchFamily="34" charset="0"/>
              </a:rPr>
              <a:t>2016</a:t>
            </a:r>
            <a:endParaRPr lang="is-IS" sz="1200" dirty="0">
              <a:latin typeface="Corbel" panose="020B0503020204020204" pitchFamily="34" charset="0"/>
            </a:endParaRPr>
          </a:p>
          <a:p>
            <a:pPr lvl="1"/>
            <a:endParaRPr lang="is-IS" dirty="0" smtClean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08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 smtClean="0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noProof="1" smtClean="0"/>
              <a:t>Kynjagleraugun mikilvæg við fjárlagagerð</a:t>
            </a:r>
            <a:br>
              <a:rPr lang="is-IS" noProof="1" smtClean="0"/>
            </a:b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1" indent="0">
              <a:buClr>
                <a:srgbClr val="00468C"/>
              </a:buClr>
              <a:buNone/>
            </a:pPr>
            <a:r>
              <a:rPr lang="is-IS" sz="2000" b="1" noProof="1">
                <a:latin typeface="Corbel" panose="020B0503020204020204" pitchFamily="34" charset="0"/>
              </a:rPr>
              <a:t>Styður við markmið laga um opinber fjármál</a:t>
            </a:r>
            <a:endParaRPr lang="is-IS" sz="1800" b="1" dirty="0">
              <a:latin typeface="Corbel" panose="020B0503020204020204" pitchFamily="34" charset="0"/>
            </a:endParaRPr>
          </a:p>
          <a:p>
            <a:pPr marL="360000" lvl="1" indent="-360000">
              <a:spcAft>
                <a:spcPts val="600"/>
              </a:spcAft>
              <a:buClr>
                <a:srgbClr val="00468C"/>
              </a:buClr>
              <a:buFont typeface="Wingdings" charset="2"/>
              <a:buChar char="§"/>
            </a:pPr>
            <a:r>
              <a:rPr lang="is-IS" sz="1400" dirty="0">
                <a:latin typeface="Corbel" panose="020B0503020204020204" pitchFamily="34" charset="0"/>
              </a:rPr>
              <a:t>Bætt vinnubrögð innan stjórnsýslunnar.</a:t>
            </a:r>
          </a:p>
          <a:p>
            <a:pPr marL="360000" lvl="1" indent="-360000">
              <a:spcAft>
                <a:spcPts val="600"/>
              </a:spcAft>
              <a:buClr>
                <a:srgbClr val="00468C"/>
              </a:buClr>
              <a:buFont typeface="Wingdings" charset="2"/>
              <a:buChar char="§"/>
            </a:pPr>
            <a:r>
              <a:rPr lang="is-IS" sz="1400" dirty="0">
                <a:latin typeface="Corbel" panose="020B0503020204020204" pitchFamily="34" charset="0"/>
              </a:rPr>
              <a:t>Ef tekið er mið af kynjasjónarmiðum  þegar ákvarðanir eru teknar eru meiri líkur á því að ná þeim árangri sem til er ætlast.</a:t>
            </a:r>
          </a:p>
          <a:p>
            <a:pPr marL="360000" lvl="1" indent="-360000">
              <a:spcAft>
                <a:spcPts val="600"/>
              </a:spcAft>
              <a:buClr>
                <a:srgbClr val="00468C"/>
              </a:buClr>
              <a:buFont typeface="Wingdings" charset="2"/>
              <a:buChar char="§"/>
            </a:pPr>
            <a:r>
              <a:rPr lang="is-IS" sz="1400" noProof="1">
                <a:latin typeface="Corbel" panose="020B0503020204020204" pitchFamily="34" charset="0"/>
              </a:rPr>
              <a:t>Upplýstari ákvarðanataka og betri nýting á opinberum fjármunum.</a:t>
            </a:r>
          </a:p>
          <a:p>
            <a:pPr marL="0" lvl="1" indent="0">
              <a:buClr>
                <a:srgbClr val="00468C"/>
              </a:buClr>
              <a:buNone/>
            </a:pPr>
            <a:endParaRPr lang="is-IS" sz="1400" noProof="1" smtClean="0">
              <a:latin typeface="Corbel" panose="020B0503020204020204" pitchFamily="34" charset="0"/>
            </a:endParaRPr>
          </a:p>
          <a:p>
            <a:pPr marL="0" lvl="1" indent="0">
              <a:buClr>
                <a:srgbClr val="00468C"/>
              </a:buClr>
              <a:buNone/>
            </a:pPr>
            <a:r>
              <a:rPr lang="is-IS" sz="2000" b="1" noProof="1" smtClean="0">
                <a:latin typeface="Corbel" panose="020B0503020204020204" pitchFamily="34" charset="0"/>
              </a:rPr>
              <a:t>Jafnræði </a:t>
            </a:r>
            <a:r>
              <a:rPr lang="is-IS" sz="2000" b="1" noProof="1">
                <a:latin typeface="Corbel" panose="020B0503020204020204" pitchFamily="34" charset="0"/>
              </a:rPr>
              <a:t>og réttlæti</a:t>
            </a:r>
            <a:endParaRPr lang="is-IS" sz="2000" b="1" dirty="0">
              <a:latin typeface="Corbel" panose="020B0503020204020204" pitchFamily="34" charset="0"/>
            </a:endParaRPr>
          </a:p>
          <a:p>
            <a:pPr marL="360000" lvl="1" indent="-360000">
              <a:spcAft>
                <a:spcPts val="600"/>
              </a:spcAft>
              <a:buClr>
                <a:srgbClr val="00468C"/>
              </a:buClr>
              <a:buFont typeface="Wingdings" charset="2"/>
              <a:buChar char="§"/>
            </a:pPr>
            <a:r>
              <a:rPr lang="is-IS" sz="1400" dirty="0">
                <a:latin typeface="Corbel" panose="020B0503020204020204" pitchFamily="34" charset="0"/>
              </a:rPr>
              <a:t>Tekjuöflun og ráðstöfun opinbers fjár hefur </a:t>
            </a:r>
            <a:r>
              <a:rPr lang="is-IS" sz="1400" dirty="0" err="1">
                <a:latin typeface="Corbel" panose="020B0503020204020204" pitchFamily="34" charset="0"/>
              </a:rPr>
              <a:t>ólík</a:t>
            </a:r>
            <a:r>
              <a:rPr lang="is-IS" sz="1400" dirty="0">
                <a:latin typeface="Corbel" panose="020B0503020204020204" pitchFamily="34" charset="0"/>
              </a:rPr>
              <a:t> áhrif á kynin vegna mismunandi stöðu  þeirra.</a:t>
            </a:r>
          </a:p>
          <a:p>
            <a:pPr marL="360000" lvl="1" indent="-360000">
              <a:spcAft>
                <a:spcPts val="600"/>
              </a:spcAft>
              <a:buClr>
                <a:srgbClr val="00468C"/>
              </a:buClr>
              <a:buFont typeface="Wingdings" charset="2"/>
              <a:buChar char="§"/>
            </a:pPr>
            <a:r>
              <a:rPr lang="is-IS" sz="1400" dirty="0">
                <a:latin typeface="Corbel" panose="020B0503020204020204" pitchFamily="34" charset="0"/>
              </a:rPr>
              <a:t>Dæmi um </a:t>
            </a:r>
            <a:r>
              <a:rPr lang="is-IS" sz="1400" dirty="0" err="1">
                <a:latin typeface="Corbel" panose="020B0503020204020204" pitchFamily="34" charset="0"/>
              </a:rPr>
              <a:t>ólík</a:t>
            </a:r>
            <a:r>
              <a:rPr lang="is-IS" sz="1400" dirty="0">
                <a:latin typeface="Corbel" panose="020B0503020204020204" pitchFamily="34" charset="0"/>
              </a:rPr>
              <a:t> kynjaáhrif  er ákvörðun um samnýtingu skattþrepa.</a:t>
            </a:r>
          </a:p>
          <a:p>
            <a:pPr marL="360000" lvl="1" indent="-360000">
              <a:spcAft>
                <a:spcPts val="600"/>
              </a:spcAft>
              <a:buClr>
                <a:srgbClr val="00468C"/>
              </a:buClr>
              <a:buFont typeface="Wingdings" charset="2"/>
              <a:buChar char="§"/>
            </a:pPr>
            <a:r>
              <a:rPr lang="is-IS" sz="1400" dirty="0">
                <a:latin typeface="Corbel" panose="020B0503020204020204" pitchFamily="34" charset="0"/>
              </a:rPr>
              <a:t>Kringum 93% af  þeirri ívilnun sem af samsköttuninni </a:t>
            </a:r>
            <a:r>
              <a:rPr lang="is-IS" sz="1400" dirty="0" err="1">
                <a:latin typeface="Corbel" panose="020B0503020204020204" pitchFamily="34" charset="0"/>
              </a:rPr>
              <a:t>hlýst</a:t>
            </a:r>
            <a:r>
              <a:rPr lang="is-IS" sz="1400" dirty="0">
                <a:latin typeface="Corbel" panose="020B0503020204020204" pitchFamily="34" charset="0"/>
              </a:rPr>
              <a:t> hækkar ráðstöfunartekjur karla en einungis í 7% tilvika </a:t>
            </a:r>
            <a:r>
              <a:rPr lang="is-IS" sz="1400" dirty="0" err="1">
                <a:latin typeface="Corbel" panose="020B0503020204020204" pitchFamily="34" charset="0"/>
              </a:rPr>
              <a:t>hjá</a:t>
            </a:r>
            <a:r>
              <a:rPr lang="is-IS" sz="1400" dirty="0">
                <a:latin typeface="Corbel" panose="020B0503020204020204" pitchFamily="34" charset="0"/>
              </a:rPr>
              <a:t> konum</a:t>
            </a:r>
            <a:r>
              <a:rPr lang="is-IS" sz="1400" dirty="0" smtClean="0">
                <a:latin typeface="Corbel" panose="020B0503020204020204" pitchFamily="34" charset="0"/>
              </a:rPr>
              <a:t>.</a:t>
            </a:r>
            <a:endParaRPr lang="is-IS" sz="1400" dirty="0">
              <a:latin typeface="Corbel" panose="020B0503020204020204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sz="2000" b="1" dirty="0" smtClean="0">
                <a:latin typeface="Corbel" panose="020B0503020204020204" pitchFamily="34" charset="0"/>
              </a:rPr>
              <a:t>Árið 2018</a:t>
            </a:r>
            <a:endParaRPr lang="is-IS" sz="2000" b="1" dirty="0">
              <a:latin typeface="Corbel" panose="020B05030202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03568" y="2511385"/>
            <a:ext cx="4741862" cy="920422"/>
          </a:xfrm>
          <a:prstGeom prst="rect">
            <a:avLst/>
          </a:prstGeom>
          <a:solidFill>
            <a:srgbClr val="DDDED5"/>
          </a:solidFill>
        </p:spPr>
        <p:txBody>
          <a:bodyPr wrap="square" lIns="180000" tIns="90000" rIns="90000" bIns="90000">
            <a:spAutoFit/>
          </a:bodyPr>
          <a:lstStyle/>
          <a:p>
            <a:r>
              <a:rPr lang="en-US" sz="16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Jafnréttismat aðgerða og kerfisbundin vinna við að flétta kynjasjónarmið inn í öll ferli </a:t>
            </a:r>
            <a:r>
              <a:rPr lang="en-US" sz="1600" noProof="1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áætlunargerðarinnar.</a:t>
            </a:r>
            <a:endParaRPr lang="en-US" sz="16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12239" y="4557676"/>
            <a:ext cx="4741862" cy="674200"/>
          </a:xfrm>
          <a:prstGeom prst="rect">
            <a:avLst/>
          </a:prstGeom>
          <a:solidFill>
            <a:srgbClr val="DDDED5"/>
          </a:solidFill>
        </p:spPr>
        <p:txBody>
          <a:bodyPr wrap="square" lIns="180000" tIns="90000" rIns="90000" bIns="90000">
            <a:spAutoFit/>
          </a:bodyPr>
          <a:lstStyle/>
          <a:p>
            <a:pPr marL="0" lvl="1">
              <a:buClr>
                <a:srgbClr val="00468C"/>
              </a:buClr>
            </a:pPr>
            <a:r>
              <a:rPr lang="is-IS" sz="1600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Ísland verður leiðandi meðal OECD ríkja í kynjaðri fjárlagagerð.</a:t>
            </a:r>
            <a:endParaRPr lang="is-IS" sz="16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93287" y="3422950"/>
            <a:ext cx="4741862" cy="1166643"/>
          </a:xfrm>
          <a:prstGeom prst="rect">
            <a:avLst/>
          </a:prstGeom>
          <a:solidFill>
            <a:srgbClr val="DDDED5">
              <a:alpha val="50000"/>
            </a:srgbClr>
          </a:solidFill>
        </p:spPr>
        <p:txBody>
          <a:bodyPr wrap="square" lIns="180000" tIns="90000" rIns="90000" bIns="90000">
            <a:spAutoFit/>
          </a:bodyPr>
          <a:lstStyle/>
          <a:p>
            <a:r>
              <a:rPr lang="is-IS" sz="1600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Lögð  áhersla á að greina </a:t>
            </a:r>
            <a:r>
              <a:rPr lang="is-IS" sz="1600" dirty="0" smtClean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málefnasvið </a:t>
            </a:r>
            <a:r>
              <a:rPr lang="is-IS" sz="1600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og með slíkri greiningu á að vera hægt að forgangsraða og leggja áherslu á ákveðin svið og málaflokka á komandi árum.</a:t>
            </a:r>
            <a:endParaRPr lang="en-US" sz="1600" noProof="1">
              <a:solidFill>
                <a:srgbClr val="00468C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69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Málefnaáherslur</a:t>
            </a:r>
            <a:endParaRPr lang="is-I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8573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s-IS" dirty="0" smtClean="0"/>
              <a:t>Hvert rit með sitt hlutverk</a:t>
            </a:r>
            <a:endParaRPr lang="is-I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00000">
            <a:off x="8520010" y="4469149"/>
            <a:ext cx="1835615" cy="1313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"/>
          <a:stretch/>
        </p:blipFill>
        <p:spPr bwMode="auto">
          <a:xfrm rot="17100000">
            <a:off x="4096005" y="2311037"/>
            <a:ext cx="2990732" cy="2251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8733505" y="2669701"/>
            <a:ext cx="1363182" cy="1825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8755314" y="876915"/>
            <a:ext cx="1342260" cy="1815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00000">
            <a:off x="517029" y="2382061"/>
            <a:ext cx="3045188" cy="2109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9" name="Straight Arrow Connector 8"/>
          <p:cNvCxnSpPr/>
          <p:nvPr/>
        </p:nvCxnSpPr>
        <p:spPr>
          <a:xfrm>
            <a:off x="3268133" y="3628885"/>
            <a:ext cx="702734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603066" y="3582319"/>
            <a:ext cx="702734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603066" y="2104885"/>
            <a:ext cx="702734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679267" y="5059752"/>
            <a:ext cx="702734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1200" y="5469466"/>
            <a:ext cx="2435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latin typeface="Corbel" panose="020B0503020204020204" pitchFamily="34" charset="0"/>
              </a:rPr>
              <a:t>Fjármálastefna 2017</a:t>
            </a:r>
            <a:r>
              <a:rPr lang="is-IS" dirty="0">
                <a:latin typeface="Corbel" panose="020B0503020204020204" pitchFamily="34" charset="0"/>
              </a:rPr>
              <a:t>–</a:t>
            </a:r>
            <a:r>
              <a:rPr lang="is-IS" dirty="0" smtClean="0">
                <a:latin typeface="Corbel" panose="020B0503020204020204" pitchFamily="34" charset="0"/>
              </a:rPr>
              <a:t>22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91299" y="5469467"/>
            <a:ext cx="2529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latin typeface="Corbel" panose="020B0503020204020204" pitchFamily="34" charset="0"/>
              </a:rPr>
              <a:t>Fjármálaáætlun 2018–22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414000" y="1004614"/>
            <a:ext cx="177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latin typeface="Corbel" panose="020B0503020204020204" pitchFamily="34" charset="0"/>
              </a:rPr>
              <a:t>Frumvarp til fjárlaga 2018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414000" y="3259153"/>
            <a:ext cx="177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latin typeface="Corbel" panose="020B0503020204020204" pitchFamily="34" charset="0"/>
              </a:rPr>
              <a:t>Fylgirit með frumvarpi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414000" y="5119291"/>
            <a:ext cx="177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err="1" smtClean="0">
                <a:latin typeface="Corbel" panose="020B0503020204020204" pitchFamily="34" charset="0"/>
              </a:rPr>
              <a:t>Fjárlaga-frumvarpið</a:t>
            </a:r>
            <a:r>
              <a:rPr lang="is-IS" dirty="0" smtClean="0">
                <a:latin typeface="Corbel" panose="020B0503020204020204" pitchFamily="34" charset="0"/>
              </a:rPr>
              <a:t> í stuttu máli</a:t>
            </a:r>
          </a:p>
        </p:txBody>
      </p:sp>
    </p:spTree>
    <p:extLst>
      <p:ext uri="{BB962C8B-B14F-4D97-AF65-F5344CB8AC3E}">
        <p14:creationId xmlns:p14="http://schemas.microsoft.com/office/powerpoint/2010/main" val="314564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811337" y="3454400"/>
            <a:ext cx="9943783" cy="1225550"/>
          </a:xfrm>
        </p:spPr>
        <p:txBody>
          <a:bodyPr/>
          <a:lstStyle/>
          <a:p>
            <a:pPr lvl="0"/>
            <a:r>
              <a:rPr lang="is-IS"/>
              <a:t>Hækkun </a:t>
            </a:r>
            <a:r>
              <a:rPr lang="is-IS" smtClean="0"/>
              <a:t>örorkulífeyris og ellilífeyris </a:t>
            </a:r>
            <a:r>
              <a:rPr lang="is-IS"/>
              <a:t>þegar lágmarksfjárhæð </a:t>
            </a:r>
            <a:r>
              <a:rPr lang="is-IS" smtClean="0"/>
              <a:t>á einstakling sem býr einn hækkar </a:t>
            </a:r>
            <a:r>
              <a:rPr lang="is-IS" dirty="0"/>
              <a:t>úr 280 </a:t>
            </a:r>
            <a:r>
              <a:rPr lang="is-IS" dirty="0" err="1"/>
              <a:t>þús</a:t>
            </a:r>
            <a:r>
              <a:rPr lang="is-IS" dirty="0"/>
              <a:t> í 300 </a:t>
            </a:r>
            <a:r>
              <a:rPr lang="is-IS" dirty="0" err="1"/>
              <a:t>þús</a:t>
            </a:r>
            <a:r>
              <a:rPr lang="is-IS" dirty="0"/>
              <a:t> </a:t>
            </a:r>
            <a:r>
              <a:rPr lang="is-IS" dirty="0" smtClean="0"/>
              <a:t>kr.</a:t>
            </a:r>
            <a:endParaRPr lang="is-IS" dirty="0"/>
          </a:p>
          <a:p>
            <a:pPr lvl="0"/>
            <a:r>
              <a:rPr lang="is-IS" smtClean="0"/>
              <a:t>Fjölþættur húsnæðisstuðningur</a:t>
            </a:r>
            <a:endParaRPr lang="is-IS"/>
          </a:p>
          <a:p>
            <a:pPr lvl="0"/>
            <a:r>
              <a:rPr lang="is-IS"/>
              <a:t>Hærri greiðslur í </a:t>
            </a:r>
            <a:r>
              <a:rPr lang="is-IS" smtClean="0"/>
              <a:t>fæðingarorlofi</a:t>
            </a:r>
            <a:endParaRPr lang="is-IS"/>
          </a:p>
          <a:p>
            <a:pPr lvl="0"/>
            <a:r>
              <a:rPr lang="is-IS"/>
              <a:t>Stóraukin framlög til móttöku fleiri </a:t>
            </a:r>
            <a:r>
              <a:rPr lang="is-IS" smtClean="0"/>
              <a:t>flóttamanna</a:t>
            </a:r>
            <a:endParaRPr lang="is-IS"/>
          </a:p>
          <a:p>
            <a:pPr lvl="0"/>
            <a:r>
              <a:rPr lang="is-IS"/>
              <a:t>Stuðningur til atvinnuþátttöku fyrir fólk með skerta </a:t>
            </a:r>
            <a:r>
              <a:rPr lang="is-IS" smtClean="0"/>
              <a:t>atvinnugetu</a:t>
            </a:r>
            <a:endParaRPr lang="is-IS"/>
          </a:p>
          <a:p>
            <a:endParaRPr lang="is-I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Velferðarmál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91084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s-IS" dirty="0" smtClean="0"/>
              <a:t>Bygging nýs Landspítala hefst</a:t>
            </a:r>
          </a:p>
          <a:p>
            <a:r>
              <a:rPr lang="is-IS" dirty="0" smtClean="0"/>
              <a:t>Þjónusta í geðheilbrigðismálum bætt með ýmsum hætti</a:t>
            </a:r>
          </a:p>
          <a:p>
            <a:r>
              <a:rPr lang="is-IS" dirty="0" smtClean="0"/>
              <a:t>Heilsugæslan styrkt sem fyrsti viðkomustaður</a:t>
            </a:r>
          </a:p>
          <a:p>
            <a:endParaRPr lang="is-I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Heilbrigðismál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86570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811337" y="3765550"/>
            <a:ext cx="7121647" cy="1985010"/>
          </a:xfrm>
        </p:spPr>
        <p:txBody>
          <a:bodyPr/>
          <a:lstStyle/>
          <a:p>
            <a:r>
              <a:rPr lang="is-IS" dirty="0" smtClean="0"/>
              <a:t>Innviðir og rannsóknir í ferðamálum styrkjast</a:t>
            </a:r>
          </a:p>
          <a:p>
            <a:r>
              <a:rPr lang="is-IS" dirty="0" smtClean="0"/>
              <a:t>Tækniþróunarsjóður og skattaafsláttur vegna rannsóknar og þróunar um 5 </a:t>
            </a:r>
            <a:r>
              <a:rPr lang="is-IS" dirty="0" err="1" smtClean="0"/>
              <a:t>ma.kr</a:t>
            </a:r>
            <a:r>
              <a:rPr lang="is-IS" dirty="0" smtClean="0"/>
              <a:t>. </a:t>
            </a:r>
          </a:p>
          <a:p>
            <a:r>
              <a:rPr lang="is-IS" dirty="0"/>
              <a:t>Hafrannsóknir efldar</a:t>
            </a:r>
          </a:p>
          <a:p>
            <a:endParaRPr lang="is-I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Atvinnumál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0143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811337" y="3765550"/>
            <a:ext cx="9892983" cy="914400"/>
          </a:xfrm>
        </p:spPr>
        <p:txBody>
          <a:bodyPr/>
          <a:lstStyle/>
          <a:p>
            <a:r>
              <a:rPr lang="is-IS" dirty="0" smtClean="0"/>
              <a:t>Aðgerðaáætlun í loftslagsmálum væntanleg</a:t>
            </a:r>
          </a:p>
          <a:p>
            <a:r>
              <a:rPr lang="is-IS" dirty="0" smtClean="0"/>
              <a:t>Grænir skattar, grænar ívilnanir og uppbygging innviða</a:t>
            </a:r>
          </a:p>
          <a:p>
            <a:r>
              <a:rPr lang="is-IS" dirty="0" smtClean="0"/>
              <a:t>Náttúruperlur verndaðar og byggðar upp</a:t>
            </a:r>
            <a:endParaRPr lang="is-I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Umhverfismál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94553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s-IS" dirty="0" smtClean="0"/>
              <a:t>Máltækniáætlun </a:t>
            </a:r>
            <a:r>
              <a:rPr lang="is-IS" dirty="0" err="1" smtClean="0"/>
              <a:t>ýtt</a:t>
            </a:r>
            <a:r>
              <a:rPr lang="is-IS" dirty="0" smtClean="0"/>
              <a:t> úr vör</a:t>
            </a:r>
          </a:p>
          <a:p>
            <a:r>
              <a:rPr lang="is-IS" dirty="0" smtClean="0"/>
              <a:t>Bygging Húss íslenskra fræða kemst aftur á skrið</a:t>
            </a:r>
          </a:p>
          <a:p>
            <a:r>
              <a:rPr lang="is-IS" dirty="0" smtClean="0"/>
              <a:t>Framlög á hvern framhaldsskólanema hækka</a:t>
            </a:r>
            <a:endParaRPr lang="is-I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Menntamál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16008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811337" y="3765550"/>
            <a:ext cx="8734743" cy="914400"/>
          </a:xfrm>
        </p:spPr>
        <p:txBody>
          <a:bodyPr/>
          <a:lstStyle/>
          <a:p>
            <a:r>
              <a:rPr lang="is-IS" dirty="0" smtClean="0"/>
              <a:t>18 milljarðar í framkvæmdir og viðhald vega</a:t>
            </a:r>
          </a:p>
          <a:p>
            <a:r>
              <a:rPr lang="is-IS" dirty="0" smtClean="0"/>
              <a:t>Dýrafjarðargöng, Berufjarðarbotn, Vestmannaeyjaferja</a:t>
            </a:r>
          </a:p>
          <a:p>
            <a:r>
              <a:rPr lang="is-IS" dirty="0" smtClean="0"/>
              <a:t>Hafnabótasjóður eflist</a:t>
            </a:r>
          </a:p>
          <a:p>
            <a:r>
              <a:rPr lang="is-IS" i="1" dirty="0" smtClean="0"/>
              <a:t>Ísland ljóstengt </a:t>
            </a:r>
            <a:r>
              <a:rPr lang="is-IS" dirty="0" smtClean="0"/>
              <a:t>heldur áfram</a:t>
            </a:r>
          </a:p>
          <a:p>
            <a:endParaRPr lang="is-I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Öruggar og greiðar samgöngur	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823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Almennt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1085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Skuldir ríkissjóðs lækka hratt</a:t>
            </a:r>
            <a:endParaRPr lang="is-IS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452975333"/>
              </p:ext>
            </p:extLst>
          </p:nvPr>
        </p:nvGraphicFramePr>
        <p:xfrm>
          <a:off x="939800" y="1206500"/>
          <a:ext cx="10528300" cy="494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598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Talnaefni frumvarps</a:t>
            </a:r>
            <a:endParaRPr lang="is-I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5366988" cy="4351338"/>
          </a:xfrm>
        </p:spPr>
        <p:txBody>
          <a:bodyPr/>
          <a:lstStyle/>
          <a:p>
            <a:r>
              <a:rPr lang="is-IS" sz="2000" dirty="0" smtClean="0"/>
              <a:t>Talnaefni frumvarps er sett á vef ráðuneytisins</a:t>
            </a:r>
          </a:p>
          <a:p>
            <a:r>
              <a:rPr lang="is-IS" sz="2000" dirty="0" smtClean="0"/>
              <a:t>Áfram verður unnið að því að </a:t>
            </a:r>
            <a:r>
              <a:rPr lang="is-IS" sz="2000" dirty="0" err="1" smtClean="0"/>
              <a:t>bæta</a:t>
            </a:r>
            <a:r>
              <a:rPr lang="is-IS" sz="2000" dirty="0" smtClean="0"/>
              <a:t> tölvutæka framsetningu talnaefnis</a:t>
            </a:r>
          </a:p>
        </p:txBody>
      </p:sp>
      <p:pic>
        <p:nvPicPr>
          <p:cNvPr id="2050" name="Picture 2" descr="\\arnar\r09sameign\Fjárlagarit og útgáfa\Fjárlög\2018\1. umræða\Glærukynningar\gög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5942319" y="2357350"/>
            <a:ext cx="8164627" cy="4157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8522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Reikningar opnaðir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07000" cy="4351338"/>
          </a:xfrm>
        </p:spPr>
        <p:txBody>
          <a:bodyPr/>
          <a:lstStyle/>
          <a:p>
            <a:r>
              <a:rPr lang="is-IS" sz="2400" dirty="0" smtClean="0"/>
              <a:t>Vefurinn </a:t>
            </a:r>
            <a:r>
              <a:rPr lang="is-IS" sz="2400" u="sng" dirty="0" err="1" smtClean="0"/>
              <a:t>opnirreikningar.is</a:t>
            </a:r>
            <a:r>
              <a:rPr lang="is-IS" sz="2400" dirty="0" smtClean="0"/>
              <a:t> var opnaður í gær</a:t>
            </a:r>
          </a:p>
          <a:p>
            <a:r>
              <a:rPr lang="is-IS" sz="2400" dirty="0"/>
              <a:t>Skref í átt </a:t>
            </a:r>
            <a:r>
              <a:rPr lang="is-IS" sz="2400" dirty="0" smtClean="0"/>
              <a:t>að auknu aðgengi </a:t>
            </a:r>
            <a:r>
              <a:rPr lang="is-IS" sz="2400" dirty="0"/>
              <a:t>að fjárhagsupplýsingum</a:t>
            </a:r>
          </a:p>
          <a:p>
            <a:r>
              <a:rPr lang="is-IS" sz="2400" dirty="0"/>
              <a:t>Yfirlit yfir greidda reikninga úr bókhaldi ráðuneyta</a:t>
            </a:r>
          </a:p>
          <a:p>
            <a:r>
              <a:rPr lang="is-IS" sz="2400" dirty="0"/>
              <a:t>Hægt að leita eftir stofnunum, birgjum, tegund kostnaðar og tímasetningu</a:t>
            </a:r>
          </a:p>
          <a:p>
            <a:r>
              <a:rPr lang="is-IS" sz="2400" dirty="0" smtClean="0"/>
              <a:t>Stofnanir </a:t>
            </a:r>
            <a:r>
              <a:rPr lang="is-IS" sz="2400" dirty="0" err="1" smtClean="0"/>
              <a:t>bætast</a:t>
            </a:r>
            <a:r>
              <a:rPr lang="is-IS" sz="2400" dirty="0" smtClean="0"/>
              <a:t> við í áföngum</a:t>
            </a:r>
            <a:endParaRPr lang="is-I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6072749" y="1498862"/>
            <a:ext cx="6326170" cy="4266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2396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Fjárlagafrumvarp 2018: Helstu niðurstöður</a:t>
            </a:r>
            <a:endParaRPr lang="is-I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4557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5"/>
          </p:nvPr>
        </p:nvSpPr>
        <p:spPr>
          <a:xfrm>
            <a:off x="1811337" y="3765550"/>
            <a:ext cx="10063163" cy="914400"/>
          </a:xfrm>
        </p:spPr>
        <p:txBody>
          <a:bodyPr/>
          <a:lstStyle/>
          <a:p>
            <a:r>
              <a:rPr lang="is-IS" dirty="0" smtClean="0"/>
              <a:t>Fátækt er hvergi minni en á Íslandi skv. </a:t>
            </a:r>
            <a:r>
              <a:rPr lang="is-IS" smtClean="0"/>
              <a:t>OECD</a:t>
            </a:r>
          </a:p>
          <a:p>
            <a:r>
              <a:rPr lang="is-IS" smtClean="0"/>
              <a:t>GINI hvergi betra skv. OECD</a:t>
            </a:r>
          </a:p>
          <a:p>
            <a:r>
              <a:rPr lang="is-IS" smtClean="0"/>
              <a:t>Staða kynjanna hvergi jafnari skv. OECD</a:t>
            </a:r>
          </a:p>
          <a:p>
            <a:r>
              <a:rPr lang="is-IS" smtClean="0"/>
              <a:t>Heilbrigðiskerfi: 2. sæti af 195 þjóðum skv. Lancet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Ísland er öfundsvert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0891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010" y="3759337"/>
            <a:ext cx="10515600" cy="630195"/>
          </a:xfrm>
        </p:spPr>
        <p:txBody>
          <a:bodyPr/>
          <a:lstStyle/>
          <a:p>
            <a:r>
              <a:rPr lang="is-IS" dirty="0" smtClean="0"/>
              <a:t>Frumvarp til fjárlaga 2018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22010" y="5157006"/>
            <a:ext cx="9152468" cy="412238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is-I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888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Ítarefni</a:t>
            </a:r>
            <a:endParaRPr lang="is-I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7134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Orðskýringar</a:t>
            </a:r>
            <a:endParaRPr lang="is-I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AFAB-9CB6-354A-9050-AE34703CF2EA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029054"/>
              </p:ext>
            </p:extLst>
          </p:nvPr>
        </p:nvGraphicFramePr>
        <p:xfrm>
          <a:off x="838200" y="1100664"/>
          <a:ext cx="10515600" cy="520883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82045"/>
                <a:gridCol w="8333555"/>
              </a:tblGrid>
              <a:tr h="342232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Hugtak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Lýsing</a:t>
                      </a:r>
                      <a:endParaRPr lang="is-IS" sz="1400" dirty="0"/>
                    </a:p>
                  </a:txBody>
                  <a:tcPr/>
                </a:tc>
              </a:tr>
              <a:tr h="373264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Heildarjöfnuður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Heildartekjur að frádregnum heildargjöldum</a:t>
                      </a:r>
                      <a:endParaRPr lang="is-IS" sz="1400" dirty="0"/>
                    </a:p>
                  </a:txBody>
                  <a:tcPr/>
                </a:tc>
              </a:tr>
              <a:tr h="342232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Vaxtajöfnuður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Vaxtatekjur</a:t>
                      </a:r>
                      <a:r>
                        <a:rPr lang="is-IS" sz="1400" baseline="0" dirty="0" smtClean="0"/>
                        <a:t> að frádregnum vaxtagjöldum</a:t>
                      </a:r>
                      <a:endParaRPr lang="is-IS" sz="1400" dirty="0"/>
                    </a:p>
                  </a:txBody>
                  <a:tcPr/>
                </a:tc>
              </a:tr>
              <a:tr h="342232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Frumjöfnuður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Heildarjöfnuður</a:t>
                      </a:r>
                      <a:r>
                        <a:rPr lang="is-IS" sz="1400" baseline="0" dirty="0" smtClean="0"/>
                        <a:t> að frádregnum vaxtajöfnuði</a:t>
                      </a:r>
                      <a:endParaRPr lang="is-IS" sz="1400" dirty="0"/>
                    </a:p>
                  </a:txBody>
                  <a:tcPr/>
                </a:tc>
              </a:tr>
              <a:tr h="500103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Fjárheimild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Tilgreind fjárhæð sem Alþingi hefur ákveðið að megi ráðstafa á tilteknu fjárlagaári til málefnasviða og málaflokka.</a:t>
                      </a:r>
                      <a:endParaRPr lang="is-IS" sz="1400" dirty="0"/>
                    </a:p>
                  </a:txBody>
                  <a:tcPr/>
                </a:tc>
              </a:tr>
              <a:tr h="500103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Fjárveiting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Tilgreind fjárhæð í fylgiriti með fjárlögum sem sýnir ráðstöfun fjárheimildar á tilteknu fjárlagaári til stofnana og verkefna.</a:t>
                      </a:r>
                      <a:endParaRPr lang="is-IS" sz="1400" dirty="0"/>
                    </a:p>
                  </a:txBody>
                  <a:tcPr/>
                </a:tc>
              </a:tr>
              <a:tr h="500103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Málefnasvið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Svið eðlisskyldra málaflokka sem skilgreint er á grunni staðals Sameinuðu þjóðanna um flokkun gjalda.</a:t>
                      </a:r>
                      <a:endParaRPr lang="is-IS" sz="1400" dirty="0"/>
                    </a:p>
                  </a:txBody>
                  <a:tcPr/>
                </a:tc>
              </a:tr>
              <a:tr h="342232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Málaflokkur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Flokkun eðlisskyldra stjórnarmálefna sem falla undir tiltekið málefnasvið.</a:t>
                      </a:r>
                      <a:endParaRPr lang="is-IS" sz="1400" dirty="0"/>
                    </a:p>
                  </a:txBody>
                  <a:tcPr/>
                </a:tc>
              </a:tr>
              <a:tr h="500103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Fjármálastefna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Stefna ríkisstjórnar sem lögð er fram á Alþingi um almenn markmið í opinberum fjármálum til eigi skemmri tíma en fimm ára.</a:t>
                      </a:r>
                      <a:endParaRPr lang="is-IS" sz="1400" dirty="0"/>
                    </a:p>
                  </a:txBody>
                  <a:tcPr/>
                </a:tc>
              </a:tr>
              <a:tr h="911953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Fjármálaáætlun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(voráætlun): Áætlun ríkisstjórnar sem lögð er fram á Alþingi hvert vor. Áætlunin felur í sér greiningu á stöðu efnahagsmála, markmið um þróun fjármála ríkis og sveitarfélaga, ráðstöfun útgjalda ríkisins til málefnasviða og umfjöllun um hvernig markmiðum áætlunarinnar verði </a:t>
                      </a:r>
                      <a:r>
                        <a:rPr lang="is-IS" sz="1400" dirty="0" err="1" smtClean="0"/>
                        <a:t>náð</a:t>
                      </a:r>
                      <a:r>
                        <a:rPr lang="is-IS" sz="1400" dirty="0" smtClean="0"/>
                        <a:t>. Voráætlun byggir á fjármálastefnu.</a:t>
                      </a:r>
                      <a:endParaRPr lang="is-IS" sz="1400" dirty="0"/>
                    </a:p>
                  </a:txBody>
                  <a:tcPr/>
                </a:tc>
              </a:tr>
              <a:tr h="500103"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Opinber fjármál</a:t>
                      </a:r>
                      <a:endParaRPr lang="is-I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400" dirty="0" smtClean="0"/>
                        <a:t>Fjármál ríkis og sveitarfélaga og stofnana þeirra, svo og sjóða og fyrirtækja sem eru að hálfu eða meiri hluta í eigu ríkis eða sveitarfélaga.</a:t>
                      </a:r>
                      <a:endParaRPr lang="is-I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47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338" y="6484942"/>
            <a:ext cx="270021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s-IS" sz="900" noProof="1" smtClean="0">
                <a:solidFill>
                  <a:srgbClr val="ABAAA5"/>
                </a:solidFill>
                <a:latin typeface="Corbel" charset="0"/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>
                <a:solidFill>
                  <a:srgbClr val="00468C"/>
                </a:solidFill>
              </a:rPr>
              <a:t>44 milljarða afgangur</a:t>
            </a:r>
            <a:br>
              <a:rPr lang="en-US" noProof="1" smtClean="0">
                <a:solidFill>
                  <a:srgbClr val="00468C"/>
                </a:solidFill>
              </a:rPr>
            </a:br>
            <a:endParaRPr lang="is-IS" noProof="1">
              <a:solidFill>
                <a:srgbClr val="00468C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76744355"/>
              </p:ext>
            </p:extLst>
          </p:nvPr>
        </p:nvGraphicFramePr>
        <p:xfrm>
          <a:off x="1121230" y="1353958"/>
          <a:ext cx="9818914" cy="5200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126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811337" y="3765550"/>
            <a:ext cx="9063492" cy="914400"/>
          </a:xfrm>
        </p:spPr>
        <p:txBody>
          <a:bodyPr/>
          <a:lstStyle/>
          <a:p>
            <a:r>
              <a:rPr lang="is-IS" dirty="0" smtClean="0"/>
              <a:t>Fyrirhugaðri hækkun VSK í ferðaþjónustu frestað</a:t>
            </a:r>
          </a:p>
          <a:p>
            <a:pPr lvl="1"/>
            <a:r>
              <a:rPr lang="is-IS" dirty="0" smtClean="0"/>
              <a:t>Mögulegt m.a. </a:t>
            </a:r>
            <a:r>
              <a:rPr lang="is-IS" smtClean="0"/>
              <a:t>vegna uppgreiðslu lána</a:t>
            </a:r>
          </a:p>
          <a:p>
            <a:r>
              <a:rPr lang="is-IS" smtClean="0"/>
              <a:t>Kemur til móts við gagnrýni um óheppilega tímasetningu</a:t>
            </a:r>
            <a:endParaRPr lang="is-IS" dirty="0" smtClean="0"/>
          </a:p>
          <a:p>
            <a:r>
              <a:rPr lang="is-IS" dirty="0" smtClean="0"/>
              <a:t>Almennt þrep </a:t>
            </a:r>
            <a:r>
              <a:rPr lang="is-IS" smtClean="0"/>
              <a:t>lækkar í 22,5% til </a:t>
            </a:r>
            <a:r>
              <a:rPr lang="is-IS" dirty="0" smtClean="0"/>
              <a:t>hagsbóta </a:t>
            </a:r>
            <a:r>
              <a:rPr lang="is-IS" smtClean="0"/>
              <a:t>fyrir neytendur </a:t>
            </a:r>
            <a:endParaRPr lang="is-I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11337" y="2579913"/>
            <a:ext cx="10972800" cy="959531"/>
          </a:xfrm>
        </p:spPr>
        <p:txBody>
          <a:bodyPr/>
          <a:lstStyle/>
          <a:p>
            <a:r>
              <a:rPr lang="is-IS" dirty="0" smtClean="0"/>
              <a:t>VSK samræmdur 1. janúar 2019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50407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s-IS" dirty="0" smtClean="0"/>
              <a:t>Lykiltölur</a:t>
            </a:r>
            <a:endParaRPr lang="is-I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05857631"/>
              </p:ext>
            </p:extLst>
          </p:nvPr>
        </p:nvGraphicFramePr>
        <p:xfrm>
          <a:off x="2057400" y="1985822"/>
          <a:ext cx="8679180" cy="3203975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2893060"/>
                <a:gridCol w="1435350"/>
                <a:gridCol w="4350770"/>
              </a:tblGrid>
              <a:tr h="45294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s-IS" sz="2400" dirty="0" smtClean="0">
                          <a:latin typeface="Corbel" panose="020B0503020204020204" pitchFamily="34" charset="0"/>
                        </a:rPr>
                        <a:t>Frumtekjur</a:t>
                      </a:r>
                      <a:endParaRPr lang="is-IS" sz="24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3200" dirty="0" smtClean="0">
                          <a:latin typeface="Corbel" panose="020B0503020204020204" pitchFamily="34" charset="0"/>
                        </a:rPr>
                        <a:t>822</a:t>
                      </a:r>
                      <a:endParaRPr lang="is-IS" sz="32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2000" dirty="0" smtClean="0">
                          <a:latin typeface="Corbel" panose="020B0503020204020204" pitchFamily="34" charset="0"/>
                        </a:rPr>
                        <a:t>Allar</a:t>
                      </a:r>
                      <a:r>
                        <a:rPr lang="is-IS" sz="2000" baseline="0" dirty="0" smtClean="0">
                          <a:latin typeface="Corbel" panose="020B0503020204020204" pitchFamily="34" charset="0"/>
                        </a:rPr>
                        <a:t> tekjur nema vaxtatekjur</a:t>
                      </a:r>
                      <a:endParaRPr lang="is-IS" sz="20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  <a:tr h="45294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s-IS" sz="2400" dirty="0" smtClean="0">
                          <a:latin typeface="Corbel" panose="020B0503020204020204" pitchFamily="34" charset="0"/>
                        </a:rPr>
                        <a:t>Frumgjöld</a:t>
                      </a:r>
                      <a:endParaRPr lang="is-IS" sz="24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3200" dirty="0" smtClean="0">
                          <a:latin typeface="Corbel" panose="020B0503020204020204" pitchFamily="34" charset="0"/>
                        </a:rPr>
                        <a:t>717</a:t>
                      </a:r>
                      <a:endParaRPr lang="is-IS" sz="32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2000" dirty="0" smtClean="0">
                          <a:latin typeface="Corbel" panose="020B0503020204020204" pitchFamily="34" charset="0"/>
                        </a:rPr>
                        <a:t>Öll</a:t>
                      </a:r>
                      <a:r>
                        <a:rPr lang="is-IS" sz="2000" baseline="0" dirty="0" smtClean="0">
                          <a:latin typeface="Corbel" panose="020B0503020204020204" pitchFamily="34" charset="0"/>
                        </a:rPr>
                        <a:t> gjöld nema vaxtagjöld</a:t>
                      </a:r>
                      <a:endParaRPr lang="is-IS" sz="20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  <a:tr h="54829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s-IS" sz="2400" dirty="0" smtClean="0">
                          <a:latin typeface="Corbel" panose="020B0503020204020204" pitchFamily="34" charset="0"/>
                        </a:rPr>
                        <a:t>Frumjöfnuður</a:t>
                      </a:r>
                      <a:endParaRPr lang="is-IS" sz="24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3200" dirty="0" smtClean="0">
                          <a:latin typeface="Corbel" panose="020B0503020204020204" pitchFamily="34" charset="0"/>
                        </a:rPr>
                        <a:t>104</a:t>
                      </a:r>
                      <a:endParaRPr lang="is-IS" sz="32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dirty="0" smtClean="0">
                          <a:latin typeface="Corbel" panose="020B0503020204020204" pitchFamily="34" charset="0"/>
                        </a:rPr>
                        <a:t>Afgangur fyrir fjármagnsliði.</a:t>
                      </a:r>
                    </a:p>
                    <a:p>
                      <a:r>
                        <a:rPr lang="is-IS" sz="2000" dirty="0" smtClean="0">
                          <a:latin typeface="Corbel" panose="020B0503020204020204" pitchFamily="34" charset="0"/>
                        </a:rPr>
                        <a:t>Sá mesti í Evrópu,</a:t>
                      </a:r>
                      <a:r>
                        <a:rPr lang="is-IS" sz="2000" baseline="0" dirty="0" smtClean="0">
                          <a:latin typeface="Corbel" panose="020B0503020204020204" pitchFamily="34" charset="0"/>
                        </a:rPr>
                        <a:t> 3,8%.</a:t>
                      </a:r>
                      <a:endParaRPr lang="is-IS" sz="20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  <a:tr h="548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400" dirty="0" smtClean="0">
                          <a:latin typeface="Corbel" panose="020B0503020204020204" pitchFamily="34" charset="0"/>
                        </a:rPr>
                        <a:t>Vaxtajöfnuður</a:t>
                      </a:r>
                      <a:endParaRPr lang="is-IS" sz="24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3200" dirty="0" smtClean="0">
                          <a:latin typeface="Corbel" panose="020B0503020204020204" pitchFamily="34" charset="0"/>
                        </a:rPr>
                        <a:t>-61</a:t>
                      </a:r>
                      <a:endParaRPr lang="is-IS" sz="32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000" dirty="0" smtClean="0">
                          <a:latin typeface="Corbel" panose="020B0503020204020204" pitchFamily="34" charset="0"/>
                        </a:rPr>
                        <a:t>Vaxtagjöld</a:t>
                      </a:r>
                      <a:r>
                        <a:rPr lang="is-IS" sz="2000" baseline="0" dirty="0" smtClean="0">
                          <a:latin typeface="Corbel" panose="020B0503020204020204" pitchFamily="34" charset="0"/>
                        </a:rPr>
                        <a:t> umfram vaxtatekjur.</a:t>
                      </a:r>
                      <a:endParaRPr lang="is-IS" sz="2000" dirty="0" smtClean="0">
                        <a:latin typeface="Corbel" panose="020B0503020204020204" pitchFamily="34" charset="0"/>
                      </a:endParaRPr>
                    </a:p>
                    <a:p>
                      <a:endParaRPr lang="is-IS" sz="20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  <a:tr h="643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400" dirty="0" smtClean="0">
                          <a:latin typeface="Corbel" panose="020B0503020204020204" pitchFamily="34" charset="0"/>
                        </a:rPr>
                        <a:t>Heildarjöfnuður</a:t>
                      </a:r>
                      <a:endParaRPr lang="is-IS" sz="24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3200" dirty="0" smtClean="0">
                          <a:latin typeface="Corbel" panose="020B0503020204020204" pitchFamily="34" charset="0"/>
                        </a:rPr>
                        <a:t>44</a:t>
                      </a:r>
                      <a:endParaRPr lang="is-IS" sz="32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2000" dirty="0" smtClean="0">
                          <a:latin typeface="Corbel" panose="020B0503020204020204" pitchFamily="34" charset="0"/>
                        </a:rPr>
                        <a:t>1,6% af VLF</a:t>
                      </a:r>
                      <a:endParaRPr lang="is-IS" sz="20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179487" y="6478382"/>
            <a:ext cx="1843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i="1" dirty="0" smtClean="0">
                <a:latin typeface="Corbel" panose="020B0503020204020204" pitchFamily="34" charset="0"/>
              </a:rPr>
              <a:t>Allar tölur í milljörðum</a:t>
            </a:r>
            <a:endParaRPr lang="is-IS" sz="1400" i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1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s-IS" dirty="0" smtClean="0"/>
              <a:t>Bætt afkoma eykur velferð </a:t>
            </a:r>
            <a:endParaRPr lang="is-I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72675225"/>
              </p:ext>
            </p:extLst>
          </p:nvPr>
        </p:nvGraphicFramePr>
        <p:xfrm>
          <a:off x="1767840" y="2001520"/>
          <a:ext cx="8514080" cy="2245874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5510876"/>
                <a:gridCol w="3003204"/>
              </a:tblGrid>
              <a:tr h="45694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s-IS" sz="2400" dirty="0" smtClean="0">
                          <a:latin typeface="Corbel" panose="020B0503020204020204" pitchFamily="34" charset="0"/>
                        </a:rPr>
                        <a:t>Raunvöxtur útgjalda</a:t>
                      </a:r>
                      <a:r>
                        <a:rPr lang="is-IS" sz="2400" baseline="0" dirty="0" smtClean="0"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is-IS" sz="2400" dirty="0" smtClean="0">
                          <a:latin typeface="Corbel" panose="020B0503020204020204" pitchFamily="34" charset="0"/>
                        </a:rPr>
                        <a:t>2017-18*</a:t>
                      </a:r>
                      <a:endParaRPr lang="is-IS" sz="24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2800" dirty="0" smtClean="0">
                          <a:latin typeface="Corbel" panose="020B0503020204020204" pitchFamily="34" charset="0"/>
                        </a:rPr>
                        <a:t>+4,1%</a:t>
                      </a:r>
                      <a:endParaRPr lang="is-IS" sz="28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  <a:tr h="45694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s-IS" sz="2400" dirty="0" smtClean="0">
                          <a:latin typeface="Corbel" panose="020B0503020204020204" pitchFamily="34" charset="0"/>
                        </a:rPr>
                        <a:t>Raunvöxtur útgjalda</a:t>
                      </a:r>
                      <a:r>
                        <a:rPr lang="is-IS" sz="2400" baseline="0" dirty="0" smtClean="0">
                          <a:latin typeface="Corbel" panose="020B0503020204020204" pitchFamily="34" charset="0"/>
                        </a:rPr>
                        <a:t> 2016-18</a:t>
                      </a:r>
                      <a:r>
                        <a:rPr lang="is-IS" sz="2400" dirty="0" smtClean="0">
                          <a:latin typeface="Corbel" panose="020B0503020204020204" pitchFamily="34" charset="0"/>
                        </a:rPr>
                        <a:t>*</a:t>
                      </a:r>
                      <a:endParaRPr lang="is-IS" sz="24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2800" dirty="0" smtClean="0">
                          <a:latin typeface="Corbel" panose="020B0503020204020204" pitchFamily="34" charset="0"/>
                        </a:rPr>
                        <a:t>+13%</a:t>
                      </a:r>
                      <a:endParaRPr lang="is-IS" sz="28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  <a:tr h="120955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s-IS" sz="2400" dirty="0" smtClean="0">
                          <a:latin typeface="Corbel" panose="020B0503020204020204" pitchFamily="34" charset="0"/>
                        </a:rPr>
                        <a:t>Heilbrigðis- og velferðarútgjöld 2017-18†</a:t>
                      </a:r>
                    </a:p>
                    <a:p>
                      <a:pPr marL="0" indent="0">
                        <a:buNone/>
                      </a:pPr>
                      <a:r>
                        <a:rPr lang="is-IS" sz="2400" dirty="0" smtClean="0">
                          <a:latin typeface="Corbel" panose="020B0503020204020204" pitchFamily="34" charset="0"/>
                        </a:rPr>
                        <a:t>Raunvöxtur </a:t>
                      </a:r>
                      <a:endParaRPr lang="is-IS" sz="24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2800" dirty="0" smtClean="0">
                          <a:latin typeface="Corbel" panose="020B0503020204020204" pitchFamily="34" charset="0"/>
                        </a:rPr>
                        <a:t>+17,6 </a:t>
                      </a:r>
                      <a:r>
                        <a:rPr lang="is-IS" sz="2800" dirty="0" err="1" smtClean="0">
                          <a:latin typeface="Corbel" panose="020B0503020204020204" pitchFamily="34" charset="0"/>
                        </a:rPr>
                        <a:t>ma</a:t>
                      </a:r>
                      <a:r>
                        <a:rPr lang="is-IS" sz="2800" dirty="0" smtClean="0">
                          <a:latin typeface="Corbel" panose="020B0503020204020204" pitchFamily="34" charset="0"/>
                        </a:rPr>
                        <a:t>. </a:t>
                      </a:r>
                      <a:br>
                        <a:rPr lang="is-IS" sz="2800" dirty="0" smtClean="0">
                          <a:latin typeface="Corbel" panose="020B0503020204020204" pitchFamily="34" charset="0"/>
                        </a:rPr>
                      </a:br>
                      <a:r>
                        <a:rPr lang="is-IS" sz="2800" dirty="0" smtClean="0">
                          <a:latin typeface="Corbel" panose="020B0503020204020204" pitchFamily="34" charset="0"/>
                        </a:rPr>
                        <a:t>+4,4%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300480" y="5396190"/>
            <a:ext cx="8524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400" dirty="0" smtClean="0">
                <a:latin typeface="Corbel" panose="020B0503020204020204" pitchFamily="34" charset="0"/>
              </a:rPr>
              <a:t>* Svokölluð </a:t>
            </a:r>
            <a:r>
              <a:rPr lang="is-IS" sz="1400" dirty="0">
                <a:latin typeface="Corbel" panose="020B0503020204020204" pitchFamily="34" charset="0"/>
              </a:rPr>
              <a:t>„rammasett útgjöld“. Sýnir vöxt útgjalda fyrir utan launa- og verðlagsþróun og fyrir utan vaxtagjöld, </a:t>
            </a:r>
            <a:r>
              <a:rPr lang="is-IS" sz="1400" dirty="0" err="1">
                <a:latin typeface="Corbel" panose="020B0503020204020204" pitchFamily="34" charset="0"/>
              </a:rPr>
              <a:t>lífeyrisskuldbindingar</a:t>
            </a:r>
            <a:r>
              <a:rPr lang="is-IS" sz="1400" dirty="0">
                <a:latin typeface="Corbel" panose="020B0503020204020204" pitchFamily="34" charset="0"/>
              </a:rPr>
              <a:t> og fleira </a:t>
            </a:r>
            <a:r>
              <a:rPr lang="is-IS" sz="1400" dirty="0" err="1">
                <a:latin typeface="Corbel" panose="020B0503020204020204" pitchFamily="34" charset="0"/>
              </a:rPr>
              <a:t>þ.h</a:t>
            </a:r>
            <a:r>
              <a:rPr lang="is-IS" sz="1400" dirty="0" smtClean="0">
                <a:latin typeface="Corbel" panose="020B0503020204020204" pitchFamily="34" charset="0"/>
              </a:rPr>
              <a:t>.</a:t>
            </a:r>
          </a:p>
          <a:p>
            <a:r>
              <a:rPr lang="is-IS" sz="1400" dirty="0" smtClean="0">
                <a:latin typeface="Corbel" panose="020B0503020204020204" pitchFamily="34" charset="0"/>
              </a:rPr>
              <a:t>† Raunútgjöld; launa- og verðlagsþróun </a:t>
            </a:r>
            <a:r>
              <a:rPr lang="is-IS" sz="1400" dirty="0" err="1" smtClean="0">
                <a:latin typeface="Corbel" panose="020B0503020204020204" pitchFamily="34" charset="0"/>
              </a:rPr>
              <a:t>bætist</a:t>
            </a:r>
            <a:r>
              <a:rPr lang="is-IS" sz="1400" dirty="0" smtClean="0">
                <a:latin typeface="Corbel" panose="020B0503020204020204" pitchFamily="34" charset="0"/>
              </a:rPr>
              <a:t> ofan á</a:t>
            </a:r>
            <a:endParaRPr lang="is-IS" sz="1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82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JA_Template_Master_V3">
  <a:themeElements>
    <a:clrScheme name="Fjá-Efn — Litir">
      <a:dk1>
        <a:srgbClr val="00458B"/>
      </a:dk1>
      <a:lt1>
        <a:srgbClr val="DDDED4"/>
      </a:lt1>
      <a:dk2>
        <a:srgbClr val="5B5B58"/>
      </a:dk2>
      <a:lt2>
        <a:srgbClr val="E7E6E6"/>
      </a:lt2>
      <a:accent1>
        <a:srgbClr val="00458B"/>
      </a:accent1>
      <a:accent2>
        <a:srgbClr val="D1AD4E"/>
      </a:accent2>
      <a:accent3>
        <a:srgbClr val="BA0000"/>
      </a:accent3>
      <a:accent4>
        <a:srgbClr val="0071E7"/>
      </a:accent4>
      <a:accent5>
        <a:srgbClr val="FC8D00"/>
      </a:accent5>
      <a:accent6>
        <a:srgbClr val="91170A"/>
      </a:accent6>
      <a:hlink>
        <a:srgbClr val="438737"/>
      </a:hlink>
      <a:folHlink>
        <a:srgbClr val="87428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JA_Template_Master_V2" id="{617353F9-0177-4247-B5AD-28AE1A49FADA}" vid="{3B9D3919-618C-9747-80F7-8D9AC14091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FJA_Template_Master_V3</Template>
  <TotalTime>1312</TotalTime>
  <Words>3822</Words>
  <Application>Microsoft Office PowerPoint</Application>
  <PresentationFormat>Custom</PresentationFormat>
  <Paragraphs>637</Paragraphs>
  <Slides>53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FJA_Template_Master_V3</vt:lpstr>
      <vt:lpstr>Frumvarp til fjárlaga 2018 Jafnvægi, velferð og kaupmáttur</vt:lpstr>
      <vt:lpstr>Breytt verklag</vt:lpstr>
      <vt:lpstr>Dagskrá næstu daga</vt:lpstr>
      <vt:lpstr>Hvert rit með sitt hlutverk</vt:lpstr>
      <vt:lpstr>Fjárlagafrumvarp 2018: Helstu niðurstöður</vt:lpstr>
      <vt:lpstr>44 milljarða afgangur </vt:lpstr>
      <vt:lpstr>VSK samræmdur 1. janúar 2019</vt:lpstr>
      <vt:lpstr>Lykiltölur</vt:lpstr>
      <vt:lpstr>Bætt afkoma eykur velferð </vt:lpstr>
      <vt:lpstr>Staða og horfur</vt:lpstr>
      <vt:lpstr>Efnahagsmál: samantekt</vt:lpstr>
      <vt:lpstr>Þróun helstu hagstærða</vt:lpstr>
      <vt:lpstr>Ísland og ESB:  Frum- og vaxtajöfnuður hins opinbera og hagvöxtur 2016</vt:lpstr>
      <vt:lpstr>Árið 2017</vt:lpstr>
      <vt:lpstr>Endurmetin útgjöld árið 2017</vt:lpstr>
      <vt:lpstr>Endurmetin útgjöld árið 2017: nánar</vt:lpstr>
      <vt:lpstr>Endurmat tekna ríkissjóðs fyrir árið 2017</vt:lpstr>
      <vt:lpstr>Fjárlagaárið 2018</vt:lpstr>
      <vt:lpstr>Fjögur hagstjórnarmarkmið</vt:lpstr>
      <vt:lpstr>Fjármálastefna 2017–2022: Töluleg markmið</vt:lpstr>
      <vt:lpstr>Fjármálaáætlun 2017–2022: Stefnumið </vt:lpstr>
      <vt:lpstr>Heildarafkoma ríkissjóðs 2004-2018</vt:lpstr>
      <vt:lpstr>Fjármálareglur</vt:lpstr>
      <vt:lpstr>Tekjur</vt:lpstr>
      <vt:lpstr>Tekjur ríkissjóðs 2018</vt:lpstr>
      <vt:lpstr>Virðisaukaskattur</vt:lpstr>
      <vt:lpstr>Skattkerfisbreytingar: áhrif á tekjur 2018</vt:lpstr>
      <vt:lpstr>Grænir skattar</vt:lpstr>
      <vt:lpstr>Sanngjarnt skattkerfi fyrir alla </vt:lpstr>
      <vt:lpstr>Tekjur aukast um 33 ma.kr. milli 2017 og 2018</vt:lpstr>
      <vt:lpstr>Gjöld</vt:lpstr>
      <vt:lpstr>Útgjöld ríkissjóðs </vt:lpstr>
      <vt:lpstr>Í hvað fara skattarnir?</vt:lpstr>
      <vt:lpstr>Frumútgjöld ríkissjóðs aukast um 48 ma.kr.</vt:lpstr>
      <vt:lpstr>Útgjaldaskuldbindingar: 28 ma.kr.</vt:lpstr>
      <vt:lpstr>Laun, verðlag og gengi: 18 ma.kr.</vt:lpstr>
      <vt:lpstr>Skuldbindandi samningar nema 14% af frumútgjöldum 2017</vt:lpstr>
      <vt:lpstr>Kynjagleraugun mikilvæg við fjárlagagerð </vt:lpstr>
      <vt:lpstr>Málefnaáherslur</vt:lpstr>
      <vt:lpstr>Velferðarmál</vt:lpstr>
      <vt:lpstr>Heilbrigðismál</vt:lpstr>
      <vt:lpstr>Atvinnumál</vt:lpstr>
      <vt:lpstr>Umhverfismál</vt:lpstr>
      <vt:lpstr>Menntamál</vt:lpstr>
      <vt:lpstr>Öruggar og greiðar samgöngur </vt:lpstr>
      <vt:lpstr>Almennt</vt:lpstr>
      <vt:lpstr>Skuldir ríkissjóðs lækka hratt</vt:lpstr>
      <vt:lpstr>Talnaefni frumvarps</vt:lpstr>
      <vt:lpstr>Reikningar opnaðir</vt:lpstr>
      <vt:lpstr>Ísland er öfundsvert</vt:lpstr>
      <vt:lpstr>Frumvarp til fjárlaga 2018</vt:lpstr>
      <vt:lpstr>Ítarefni</vt:lpstr>
      <vt:lpstr>Orðskýringar</vt:lpstr>
    </vt:vector>
  </TitlesOfParts>
  <Company>HBR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Fjárlög 2018</dc:title>
  <dc:creator>Gylfi Ólafsson</dc:creator>
  <cp:lastModifiedBy>Elva Björk Sverrisdóttir</cp:lastModifiedBy>
  <cp:revision>76</cp:revision>
  <cp:lastPrinted>2016-11-10T12:30:40Z</cp:lastPrinted>
  <dcterms:created xsi:type="dcterms:W3CDTF">2017-09-05T13:54:53Z</dcterms:created>
  <dcterms:modified xsi:type="dcterms:W3CDTF">2017-09-12T11:45:59Z</dcterms:modified>
</cp:coreProperties>
</file>