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8"/>
  </p:notesMasterIdLst>
  <p:handoutMasterIdLst>
    <p:handoutMasterId r:id="rId39"/>
  </p:handoutMasterIdLst>
  <p:sldIdLst>
    <p:sldId id="262" r:id="rId2"/>
    <p:sldId id="346" r:id="rId3"/>
    <p:sldId id="295" r:id="rId4"/>
    <p:sldId id="336" r:id="rId5"/>
    <p:sldId id="339" r:id="rId6"/>
    <p:sldId id="340" r:id="rId7"/>
    <p:sldId id="343" r:id="rId8"/>
    <p:sldId id="348" r:id="rId9"/>
    <p:sldId id="342" r:id="rId10"/>
    <p:sldId id="338" r:id="rId11"/>
    <p:sldId id="344" r:id="rId12"/>
    <p:sldId id="341" r:id="rId13"/>
    <p:sldId id="264" r:id="rId14"/>
    <p:sldId id="261" r:id="rId15"/>
    <p:sldId id="294" r:id="rId16"/>
    <p:sldId id="345" r:id="rId17"/>
    <p:sldId id="257" r:id="rId18"/>
    <p:sldId id="314" r:id="rId19"/>
    <p:sldId id="315" r:id="rId20"/>
    <p:sldId id="316" r:id="rId21"/>
    <p:sldId id="267" r:id="rId22"/>
    <p:sldId id="350" r:id="rId23"/>
    <p:sldId id="351" r:id="rId24"/>
    <p:sldId id="325" r:id="rId25"/>
    <p:sldId id="332" r:id="rId26"/>
    <p:sldId id="326" r:id="rId27"/>
    <p:sldId id="327" r:id="rId28"/>
    <p:sldId id="328" r:id="rId29"/>
    <p:sldId id="354" r:id="rId30"/>
    <p:sldId id="322" r:id="rId31"/>
    <p:sldId id="265" r:id="rId32"/>
    <p:sldId id="317" r:id="rId33"/>
    <p:sldId id="318" r:id="rId34"/>
    <p:sldId id="285" r:id="rId35"/>
    <p:sldId id="323" r:id="rId36"/>
    <p:sldId id="335" r:id="rId37"/>
  </p:sldIdLst>
  <p:sldSz cx="12192000" cy="6858000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86728" autoAdjust="0"/>
  </p:normalViewPr>
  <p:slideViewPr>
    <p:cSldViewPr snapToGrid="0" snapToObjects="1" showGuides="1">
      <p:cViewPr>
        <p:scale>
          <a:sx n="75" d="100"/>
          <a:sy n="75" d="100"/>
        </p:scale>
        <p:origin x="-2028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Chart%203%20in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Þjóðarútgjöld</c:v>
                </c:pt>
              </c:strCache>
            </c:strRef>
          </c:tx>
          <c:marker>
            <c:symbol val="none"/>
          </c:marker>
          <c:cat>
            <c:strRef>
              <c:f>Sheet1!$A$2:$A$26</c:f>
              <c:strCach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104.05023990968107</c:v>
                </c:pt>
                <c:pt idx="2">
                  <c:v>110.34434095399379</c:v>
                </c:pt>
                <c:pt idx="3">
                  <c:v>108.00169348010161</c:v>
                </c:pt>
                <c:pt idx="4">
                  <c:v>105.87073101891052</c:v>
                </c:pt>
                <c:pt idx="5">
                  <c:v>111.91081004798194</c:v>
                </c:pt>
                <c:pt idx="6">
                  <c:v>123.15834038950042</c:v>
                </c:pt>
                <c:pt idx="7">
                  <c:v>141.12334180073384</c:v>
                </c:pt>
                <c:pt idx="8">
                  <c:v>154.51594693762348</c:v>
                </c:pt>
                <c:pt idx="9">
                  <c:v>155.81428168219023</c:v>
                </c:pt>
                <c:pt idx="10">
                  <c:v>144.07281964436919</c:v>
                </c:pt>
                <c:pt idx="11">
                  <c:v>115.77758961332205</c:v>
                </c:pt>
                <c:pt idx="12">
                  <c:v>112.91278577476716</c:v>
                </c:pt>
                <c:pt idx="13">
                  <c:v>116.80779000846739</c:v>
                </c:pt>
                <c:pt idx="14">
                  <c:v>118.61416878351679</c:v>
                </c:pt>
                <c:pt idx="15">
                  <c:v>119.44679650014112</c:v>
                </c:pt>
                <c:pt idx="16">
                  <c:v>125.68444820773357</c:v>
                </c:pt>
                <c:pt idx="17">
                  <c:v>133.13576065481232</c:v>
                </c:pt>
                <c:pt idx="18">
                  <c:v>144.66553767993227</c:v>
                </c:pt>
                <c:pt idx="19">
                  <c:v>153.779466553768</c:v>
                </c:pt>
                <c:pt idx="20">
                  <c:v>157.77773268416598</c:v>
                </c:pt>
                <c:pt idx="21">
                  <c:v>162.03773146663846</c:v>
                </c:pt>
                <c:pt idx="22">
                  <c:v>166.08867475330442</c:v>
                </c:pt>
                <c:pt idx="23">
                  <c:v>170.40698029689034</c:v>
                </c:pt>
                <c:pt idx="24">
                  <c:v>174.83756178460951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VLF</c:v>
                </c:pt>
              </c:strCache>
            </c:strRef>
          </c:tx>
          <c:marker>
            <c:symbol val="none"/>
          </c:marker>
          <c:cat>
            <c:strRef>
              <c:f>Sheet1!$A$2:$A$26</c:f>
              <c:strCach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104.00643172986736</c:v>
                </c:pt>
                <c:pt idx="2">
                  <c:v>108.87042744204744</c:v>
                </c:pt>
                <c:pt idx="3">
                  <c:v>113.03765241859843</c:v>
                </c:pt>
                <c:pt idx="4">
                  <c:v>113.39943722363661</c:v>
                </c:pt>
                <c:pt idx="5">
                  <c:v>116.15972129170575</c:v>
                </c:pt>
                <c:pt idx="6">
                  <c:v>125.5795256599223</c:v>
                </c:pt>
                <c:pt idx="7">
                  <c:v>133.99437223636608</c:v>
                </c:pt>
                <c:pt idx="8">
                  <c:v>140.69409084818437</c:v>
                </c:pt>
                <c:pt idx="9">
                  <c:v>153.85233820179553</c:v>
                </c:pt>
                <c:pt idx="10">
                  <c:v>156.18384027870832</c:v>
                </c:pt>
                <c:pt idx="11">
                  <c:v>145.34369556478629</c:v>
                </c:pt>
                <c:pt idx="12">
                  <c:v>140.17151279646257</c:v>
                </c:pt>
                <c:pt idx="13">
                  <c:v>142.95859573897897</c:v>
                </c:pt>
                <c:pt idx="14">
                  <c:v>144.70052257805173</c:v>
                </c:pt>
                <c:pt idx="15">
                  <c:v>151.07865469650275</c:v>
                </c:pt>
                <c:pt idx="16">
                  <c:v>153.98633257403191</c:v>
                </c:pt>
                <c:pt idx="17">
                  <c:v>160.29746750636474</c:v>
                </c:pt>
                <c:pt idx="18">
                  <c:v>171.83438295591586</c:v>
                </c:pt>
                <c:pt idx="19">
                  <c:v>179.22326142302023</c:v>
                </c:pt>
                <c:pt idx="20">
                  <c:v>184.59995926571085</c:v>
                </c:pt>
                <c:pt idx="21">
                  <c:v>189.76875812515075</c:v>
                </c:pt>
                <c:pt idx="22">
                  <c:v>194.89251459452981</c:v>
                </c:pt>
                <c:pt idx="23">
                  <c:v>199.9597199739876</c:v>
                </c:pt>
                <c:pt idx="24">
                  <c:v>205.15867269331127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221632"/>
        <c:axId val="142225792"/>
      </c:lineChart>
      <c:catAx>
        <c:axId val="75221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42225792"/>
        <c:crosses val="autoZero"/>
        <c:auto val="1"/>
        <c:lblAlgn val="ctr"/>
        <c:lblOffset val="100"/>
        <c:tickLblSkip val="2"/>
        <c:noMultiLvlLbl val="0"/>
      </c:catAx>
      <c:valAx>
        <c:axId val="14222579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75221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01223914021418"/>
          <c:y val="0.90138835989922983"/>
          <c:w val="0.39262738014729348"/>
          <c:h val="9.86116401007701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is-I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77703848378196E-2"/>
          <c:y val="4.1291919849731705E-2"/>
          <c:w val="0.88663877161243765"/>
          <c:h val="0.623583941959408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Sjúkrahúsaþjónusta</c:v>
                </c:pt>
              </c:strCache>
            </c:strRef>
          </c:tx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80.472771614538658</c:v>
                </c:pt>
                <c:pt idx="1">
                  <c:v>81.70465881124025</c:v>
                </c:pt>
                <c:pt idx="2">
                  <c:v>86.044055643562274</c:v>
                </c:pt>
                <c:pt idx="3">
                  <c:v>86.357459025082733</c:v>
                </c:pt>
                <c:pt idx="4">
                  <c:v>80.217712088914354</c:v>
                </c:pt>
                <c:pt idx="5">
                  <c:v>72.082480879618302</c:v>
                </c:pt>
                <c:pt idx="6">
                  <c:v>69.374665231912047</c:v>
                </c:pt>
                <c:pt idx="7">
                  <c:v>70.522783438063314</c:v>
                </c:pt>
                <c:pt idx="8">
                  <c:v>72.938267598276667</c:v>
                </c:pt>
                <c:pt idx="9">
                  <c:v>76.586388168946243</c:v>
                </c:pt>
                <c:pt idx="10">
                  <c:v>80.657323481292948</c:v>
                </c:pt>
                <c:pt idx="11">
                  <c:v>79.449610752114324</c:v>
                </c:pt>
                <c:pt idx="12">
                  <c:v>82.999099999999984</c:v>
                </c:pt>
                <c:pt idx="13">
                  <c:v>83.336757999999989</c:v>
                </c:pt>
                <c:pt idx="14">
                  <c:v>87.493006266590044</c:v>
                </c:pt>
                <c:pt idx="15">
                  <c:v>92.710017443375321</c:v>
                </c:pt>
                <c:pt idx="16">
                  <c:v>96.774734480743831</c:v>
                </c:pt>
                <c:pt idx="17">
                  <c:v>99.414743075423814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86-4D4C-81AC-A76AC5A543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Heilbrigðisþjónusta utan sjúkrahúsa</c:v>
                </c:pt>
              </c:strCache>
            </c:strRef>
          </c:tx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31.673272938777384</c:v>
                </c:pt>
                <c:pt idx="1">
                  <c:v>32.557510866633457</c:v>
                </c:pt>
                <c:pt idx="2">
                  <c:v>34.21867142984479</c:v>
                </c:pt>
                <c:pt idx="3">
                  <c:v>35.82644692990899</c:v>
                </c:pt>
                <c:pt idx="4">
                  <c:v>34.969515647047672</c:v>
                </c:pt>
                <c:pt idx="5">
                  <c:v>32.929278839719942</c:v>
                </c:pt>
                <c:pt idx="6">
                  <c:v>32.578556925600395</c:v>
                </c:pt>
                <c:pt idx="7">
                  <c:v>32.514183449181481</c:v>
                </c:pt>
                <c:pt idx="8">
                  <c:v>34.088343224233434</c:v>
                </c:pt>
                <c:pt idx="9">
                  <c:v>36.67213960255971</c:v>
                </c:pt>
                <c:pt idx="10">
                  <c:v>38.47504303481</c:v>
                </c:pt>
                <c:pt idx="11">
                  <c:v>41.221595574136103</c:v>
                </c:pt>
                <c:pt idx="12">
                  <c:v>42.036700000000003</c:v>
                </c:pt>
                <c:pt idx="13">
                  <c:v>45.315858000000006</c:v>
                </c:pt>
                <c:pt idx="14">
                  <c:v>46.635815500000014</c:v>
                </c:pt>
                <c:pt idx="15">
                  <c:v>48.289155499999993</c:v>
                </c:pt>
                <c:pt idx="16">
                  <c:v>50.935465500000007</c:v>
                </c:pt>
                <c:pt idx="17">
                  <c:v>53.578429999999997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86-4D4C-81AC-A76AC5A543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Hjúkrunar- og endurhæfingarþjónusta</c:v>
                </c:pt>
              </c:strCache>
            </c:strRef>
          </c:tx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39.994003566904993</c:v>
                </c:pt>
                <c:pt idx="1">
                  <c:v>42.362758002157868</c:v>
                </c:pt>
                <c:pt idx="2">
                  <c:v>42.174155285682993</c:v>
                </c:pt>
                <c:pt idx="3">
                  <c:v>42.015907614325116</c:v>
                </c:pt>
                <c:pt idx="4">
                  <c:v>40.342681511684169</c:v>
                </c:pt>
                <c:pt idx="5">
                  <c:v>38.211358762530622</c:v>
                </c:pt>
                <c:pt idx="6">
                  <c:v>38.733973766368798</c:v>
                </c:pt>
                <c:pt idx="7">
                  <c:v>37.66635209333937</c:v>
                </c:pt>
                <c:pt idx="8">
                  <c:v>39.461744989505043</c:v>
                </c:pt>
                <c:pt idx="9">
                  <c:v>40.196371346513672</c:v>
                </c:pt>
                <c:pt idx="10">
                  <c:v>41.218687135441378</c:v>
                </c:pt>
                <c:pt idx="11">
                  <c:v>42.969646890345395</c:v>
                </c:pt>
                <c:pt idx="12">
                  <c:v>45.471500000000006</c:v>
                </c:pt>
                <c:pt idx="13">
                  <c:v>45.930496499999997</c:v>
                </c:pt>
                <c:pt idx="14">
                  <c:v>47.275877999999992</c:v>
                </c:pt>
                <c:pt idx="15">
                  <c:v>47.544918999999986</c:v>
                </c:pt>
                <c:pt idx="16">
                  <c:v>48.794091499999993</c:v>
                </c:pt>
                <c:pt idx="17">
                  <c:v>50.415056499999984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86-4D4C-81AC-A76AC5A543A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Lyf og lækningavörur</c:v>
                </c:pt>
              </c:strCache>
            </c:strRef>
          </c:tx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19.296946790021583</c:v>
                </c:pt>
                <c:pt idx="1">
                  <c:v>20.002989160744409</c:v>
                </c:pt>
                <c:pt idx="2">
                  <c:v>20.344907745099512</c:v>
                </c:pt>
                <c:pt idx="3">
                  <c:v>24.179284096863451</c:v>
                </c:pt>
                <c:pt idx="4">
                  <c:v>27.466703626898063</c:v>
                </c:pt>
                <c:pt idx="5">
                  <c:v>24.800026412746949</c:v>
                </c:pt>
                <c:pt idx="6">
                  <c:v>23.81764213994547</c:v>
                </c:pt>
                <c:pt idx="7">
                  <c:v>23.100009413282052</c:v>
                </c:pt>
                <c:pt idx="8">
                  <c:v>22.123236563097855</c:v>
                </c:pt>
                <c:pt idx="9">
                  <c:v>21.688968893417012</c:v>
                </c:pt>
                <c:pt idx="10">
                  <c:v>20.913888898235097</c:v>
                </c:pt>
                <c:pt idx="11">
                  <c:v>20.448441882392586</c:v>
                </c:pt>
                <c:pt idx="12">
                  <c:v>17.125</c:v>
                </c:pt>
                <c:pt idx="13">
                  <c:v>20.288502904399998</c:v>
                </c:pt>
                <c:pt idx="14">
                  <c:v>21.556985020575997</c:v>
                </c:pt>
                <c:pt idx="15">
                  <c:v>22.959777061399038</c:v>
                </c:pt>
                <c:pt idx="16">
                  <c:v>24.603434303855</c:v>
                </c:pt>
                <c:pt idx="17">
                  <c:v>26.344232156009198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686-4D4C-81AC-A76AC5A54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17072768"/>
        <c:axId val="217074304"/>
      </c:barChart>
      <c:catAx>
        <c:axId val="21707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is-IS"/>
          </a:p>
        </c:txPr>
        <c:crossAx val="217074304"/>
        <c:crosses val="autoZero"/>
        <c:auto val="1"/>
        <c:lblAlgn val="ctr"/>
        <c:lblOffset val="100"/>
        <c:noMultiLvlLbl val="0"/>
      </c:catAx>
      <c:valAx>
        <c:axId val="21707430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is-IS"/>
          </a:p>
        </c:txPr>
        <c:crossAx val="217072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8090282125589155E-2"/>
          <c:y val="0.81359971151931365"/>
          <c:w val="0.97120615071280281"/>
          <c:h val="0.16999564049709098"/>
        </c:manualLayout>
      </c:layout>
      <c:overlay val="0"/>
      <c:txPr>
        <a:bodyPr rot="0" vert="horz"/>
        <a:lstStyle/>
        <a:p>
          <a:pPr>
            <a:defRPr/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is-I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36500829471889"/>
          <c:y val="0.10251586052774583"/>
          <c:w val="0.86544479199030688"/>
          <c:h val="0.62857931538843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Ríkissjóður</c:v>
                </c:pt>
              </c:strCache>
            </c:strRef>
          </c:tx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Sheet1!$B$2:$B$19</c:f>
              <c:numCache>
                <c:formatCode>#,##0.0</c:formatCode>
                <c:ptCount val="18"/>
                <c:pt idx="0">
                  <c:v>13.776850886339936</c:v>
                </c:pt>
                <c:pt idx="1">
                  <c:v>16.735035845740402</c:v>
                </c:pt>
                <c:pt idx="2">
                  <c:v>15.155094257454488</c:v>
                </c:pt>
                <c:pt idx="3">
                  <c:v>48.458928098877664</c:v>
                </c:pt>
                <c:pt idx="4">
                  <c:v>59.769536398841069</c:v>
                </c:pt>
                <c:pt idx="5">
                  <c:v>59.765733728405912</c:v>
                </c:pt>
                <c:pt idx="6">
                  <c:v>54.91280188765181</c:v>
                </c:pt>
                <c:pt idx="7">
                  <c:v>57.261449987095858</c:v>
                </c:pt>
                <c:pt idx="8">
                  <c:v>55.777387442623592</c:v>
                </c:pt>
                <c:pt idx="9">
                  <c:v>48.841527194209071</c:v>
                </c:pt>
                <c:pt idx="10">
                  <c:v>43.572722824223426</c:v>
                </c:pt>
                <c:pt idx="11">
                  <c:v>36.293048142489596</c:v>
                </c:pt>
                <c:pt idx="12">
                  <c:v>29.553221786518304</c:v>
                </c:pt>
                <c:pt idx="13">
                  <c:v>25.971354997704353</c:v>
                </c:pt>
                <c:pt idx="14">
                  <c:v>23.387993267779343</c:v>
                </c:pt>
                <c:pt idx="15">
                  <c:v>21.582063404040301</c:v>
                </c:pt>
                <c:pt idx="16">
                  <c:v>19.399925201968909</c:v>
                </c:pt>
                <c:pt idx="17">
                  <c:v>17.702703211410611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Sveitarfélög</c:v>
                </c:pt>
              </c:strCache>
            </c:strRef>
          </c:tx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Sheet1!$C$2:$C$19</c:f>
              <c:numCache>
                <c:formatCode>#,##0.0</c:formatCode>
                <c:ptCount val="18"/>
                <c:pt idx="0">
                  <c:v>5.2919708029197077</c:v>
                </c:pt>
                <c:pt idx="1">
                  <c:v>4.0410281966423574</c:v>
                </c:pt>
                <c:pt idx="2">
                  <c:v>2.9707978946859073</c:v>
                </c:pt>
                <c:pt idx="3">
                  <c:v>5.506283629872927</c:v>
                </c:pt>
                <c:pt idx="4">
                  <c:v>7.0338271239866499</c:v>
                </c:pt>
                <c:pt idx="5">
                  <c:v>6.4823460941940745</c:v>
                </c:pt>
                <c:pt idx="6">
                  <c:v>6.7326639574279268</c:v>
                </c:pt>
                <c:pt idx="7">
                  <c:v>6.4911478724474962</c:v>
                </c:pt>
                <c:pt idx="8">
                  <c:v>6.2644647239190814</c:v>
                </c:pt>
                <c:pt idx="9">
                  <c:v>6.8887184019692738</c:v>
                </c:pt>
                <c:pt idx="10">
                  <c:v>6.7463338186789237</c:v>
                </c:pt>
                <c:pt idx="11">
                  <c:v>6.3320482538290159</c:v>
                </c:pt>
                <c:pt idx="12">
                  <c:v>6.1157047563262177</c:v>
                </c:pt>
                <c:pt idx="13">
                  <c:v>5.9374967506643923</c:v>
                </c:pt>
                <c:pt idx="14">
                  <c:v>5.7010578102120446</c:v>
                </c:pt>
                <c:pt idx="15">
                  <c:v>5.4792725151499893</c:v>
                </c:pt>
                <c:pt idx="16">
                  <c:v>5.2817006850389587</c:v>
                </c:pt>
                <c:pt idx="17">
                  <c:v>5.0915971558573911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687808"/>
        <c:axId val="14170188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Skuldaregla</c:v>
                </c:pt>
              </c:strCache>
            </c:strRef>
          </c:tx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Sheet1!$D$2:$D$19</c:f>
              <c:numCache>
                <c:formatCode>#,##0.0</c:formatCode>
                <c:ptCount val="18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687808"/>
        <c:axId val="141701888"/>
      </c:lineChart>
      <c:catAx>
        <c:axId val="14168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701888"/>
        <c:crosses val="autoZero"/>
        <c:auto val="1"/>
        <c:lblAlgn val="ctr"/>
        <c:lblOffset val="100"/>
        <c:noMultiLvlLbl val="0"/>
      </c:catAx>
      <c:valAx>
        <c:axId val="1417018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0"/>
              <c:y val="4.3647823173613733E-6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crossAx val="1416878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is-I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Spá Hagstofu nóv 16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4.8</c:v>
                </c:pt>
                <c:pt idx="1">
                  <c:v>4.4000000000000004</c:v>
                </c:pt>
                <c:pt idx="2">
                  <c:v>3</c:v>
                </c:pt>
                <c:pt idx="3">
                  <c:v>2.9</c:v>
                </c:pt>
                <c:pt idx="4">
                  <c:v>2.7</c:v>
                </c:pt>
                <c:pt idx="5">
                  <c:v>2.6</c:v>
                </c:pt>
                <c:pt idx="6">
                  <c:v>2.6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Spá Hagstofu feb 17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7.2</c:v>
                </c:pt>
                <c:pt idx="1">
                  <c:v>4.3</c:v>
                </c:pt>
                <c:pt idx="2">
                  <c:v>3</c:v>
                </c:pt>
                <c:pt idx="3">
                  <c:v>2.8</c:v>
                </c:pt>
                <c:pt idx="4">
                  <c:v>2.7</c:v>
                </c:pt>
                <c:pt idx="5">
                  <c:v>2.6</c:v>
                </c:pt>
                <c:pt idx="6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263424"/>
        <c:axId val="142264960"/>
      </c:barChart>
      <c:catAx>
        <c:axId val="14226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264960"/>
        <c:crosses val="autoZero"/>
        <c:auto val="1"/>
        <c:lblAlgn val="ctr"/>
        <c:lblOffset val="100"/>
        <c:noMultiLvlLbl val="0"/>
      </c:catAx>
      <c:valAx>
        <c:axId val="14226496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422634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is-I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00040542232055E-2"/>
          <c:y val="5.7207192586702156E-2"/>
          <c:w val="0.88780909179846457"/>
          <c:h val="0.72021454421525832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Kaupmáttur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2.6</c:v>
                </c:pt>
                <c:pt idx="1">
                  <c:v>3.8</c:v>
                </c:pt>
                <c:pt idx="2">
                  <c:v>-3.7</c:v>
                </c:pt>
                <c:pt idx="3">
                  <c:v>-7.3</c:v>
                </c:pt>
                <c:pt idx="4">
                  <c:v>-0.6</c:v>
                </c:pt>
                <c:pt idx="5">
                  <c:v>2.6</c:v>
                </c:pt>
                <c:pt idx="6">
                  <c:v>2.5</c:v>
                </c:pt>
                <c:pt idx="7">
                  <c:v>1.7</c:v>
                </c:pt>
                <c:pt idx="8">
                  <c:v>3.7</c:v>
                </c:pt>
                <c:pt idx="9">
                  <c:v>5.5</c:v>
                </c:pt>
                <c:pt idx="10">
                  <c:v>9.5</c:v>
                </c:pt>
                <c:pt idx="11">
                  <c:v>4.5</c:v>
                </c:pt>
                <c:pt idx="12">
                  <c:v>3</c:v>
                </c:pt>
                <c:pt idx="13">
                  <c:v>2.9</c:v>
                </c:pt>
                <c:pt idx="14">
                  <c:v>2</c:v>
                </c:pt>
                <c:pt idx="15">
                  <c:v>1.7</c:v>
                </c:pt>
                <c:pt idx="16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324288"/>
        <c:axId val="16332582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Laun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9.5</c:v>
                </c:pt>
                <c:pt idx="1">
                  <c:v>9</c:v>
                </c:pt>
                <c:pt idx="2">
                  <c:v>8.1</c:v>
                </c:pt>
                <c:pt idx="3">
                  <c:v>3.9</c:v>
                </c:pt>
                <c:pt idx="4">
                  <c:v>4.8</c:v>
                </c:pt>
                <c:pt idx="5">
                  <c:v>6.8</c:v>
                </c:pt>
                <c:pt idx="6">
                  <c:v>7.8</c:v>
                </c:pt>
                <c:pt idx="7">
                  <c:v>5.7</c:v>
                </c:pt>
                <c:pt idx="8">
                  <c:v>5.8</c:v>
                </c:pt>
                <c:pt idx="9">
                  <c:v>7.2</c:v>
                </c:pt>
                <c:pt idx="10">
                  <c:v>11.4</c:v>
                </c:pt>
                <c:pt idx="11">
                  <c:v>6.8</c:v>
                </c:pt>
                <c:pt idx="12">
                  <c:v>6.3</c:v>
                </c:pt>
                <c:pt idx="13">
                  <c:v>5.8</c:v>
                </c:pt>
                <c:pt idx="14">
                  <c:v>4.7</c:v>
                </c:pt>
                <c:pt idx="15">
                  <c:v>4.3</c:v>
                </c:pt>
                <c:pt idx="16">
                  <c:v>4.0999999999999996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Verðbólga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6.8</c:v>
                </c:pt>
                <c:pt idx="1">
                  <c:v>5</c:v>
                </c:pt>
                <c:pt idx="2">
                  <c:v>12.4</c:v>
                </c:pt>
                <c:pt idx="3">
                  <c:v>12</c:v>
                </c:pt>
                <c:pt idx="4">
                  <c:v>5.4</c:v>
                </c:pt>
                <c:pt idx="5">
                  <c:v>4</c:v>
                </c:pt>
                <c:pt idx="6">
                  <c:v>5.2</c:v>
                </c:pt>
                <c:pt idx="7">
                  <c:v>3.9</c:v>
                </c:pt>
                <c:pt idx="8">
                  <c:v>2</c:v>
                </c:pt>
                <c:pt idx="9">
                  <c:v>1.6</c:v>
                </c:pt>
                <c:pt idx="10">
                  <c:v>1.7</c:v>
                </c:pt>
                <c:pt idx="11">
                  <c:v>2.2000000000000002</c:v>
                </c:pt>
                <c:pt idx="12">
                  <c:v>3.2</c:v>
                </c:pt>
                <c:pt idx="13">
                  <c:v>2.8</c:v>
                </c:pt>
                <c:pt idx="14">
                  <c:v>2.7</c:v>
                </c:pt>
                <c:pt idx="15">
                  <c:v>2.6</c:v>
                </c:pt>
                <c:pt idx="16">
                  <c:v>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324288"/>
        <c:axId val="163325824"/>
      </c:lineChart>
      <c:catAx>
        <c:axId val="16332428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180000"/>
          <a:lstStyle/>
          <a:p>
            <a:pPr>
              <a:defRPr/>
            </a:pPr>
            <a:endParaRPr lang="is-IS"/>
          </a:p>
        </c:txPr>
        <c:crossAx val="163325824"/>
        <c:crosses val="autoZero"/>
        <c:auto val="1"/>
        <c:lblAlgn val="ctr"/>
        <c:lblOffset val="100"/>
        <c:noMultiLvlLbl val="0"/>
      </c:catAx>
      <c:valAx>
        <c:axId val="16332582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633242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is-I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905074365704287E-2"/>
          <c:y val="5.1400554097404488E-2"/>
          <c:w val="0.9254866579177603"/>
          <c:h val="0.57037736225596158"/>
        </c:manualLayout>
      </c:layout>
      <c:areaChart>
        <c:grouping val="stacked"/>
        <c:varyColors val="0"/>
        <c:ser>
          <c:idx val="0"/>
          <c:order val="0"/>
          <c:tx>
            <c:strRef>
              <c:f>'[Chart 3 in Microsoft PowerPoint]Sheet1'!$B$1</c:f>
              <c:strCache>
                <c:ptCount val="1"/>
                <c:pt idx="0">
                  <c:v>Hefur vinnu sem hefst síðar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cat>
            <c:strRef>
              <c:f>'[Chart 3 in Microsoft PowerPoint]Sheet1'!$A$2:$A$17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'[Chart 3 in Microsoft PowerPoint]Sheet1'!$B$2:$B$11</c:f>
              <c:numCache>
                <c:formatCode>General</c:formatCode>
                <c:ptCount val="10"/>
                <c:pt idx="0">
                  <c:v>0.55066079295154191</c:v>
                </c:pt>
                <c:pt idx="1">
                  <c:v>0.54171180931744312</c:v>
                </c:pt>
                <c:pt idx="2">
                  <c:v>0.44198895027624313</c:v>
                </c:pt>
                <c:pt idx="3">
                  <c:v>0.60773480662983426</c:v>
                </c:pt>
                <c:pt idx="4">
                  <c:v>0.55524708495280406</c:v>
                </c:pt>
                <c:pt idx="5">
                  <c:v>0.4997223764575236</c:v>
                </c:pt>
                <c:pt idx="6">
                  <c:v>0.3785830178474851</c:v>
                </c:pt>
                <c:pt idx="7">
                  <c:v>0.37433155080213903</c:v>
                </c:pt>
                <c:pt idx="8">
                  <c:v>0.41819132253005747</c:v>
                </c:pt>
                <c:pt idx="9">
                  <c:v>0.35641547861507128</c:v>
                </c:pt>
              </c:numCache>
            </c:numRef>
          </c:val>
        </c:ser>
        <c:ser>
          <c:idx val="1"/>
          <c:order val="1"/>
          <c:tx>
            <c:strRef>
              <c:f>'[Chart 3 in Microsoft PowerPoint]Sheet1'!$C$1</c:f>
              <c:strCache>
                <c:ptCount val="1"/>
                <c:pt idx="0">
                  <c:v>Minna en mán.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cat>
            <c:strRef>
              <c:f>'[Chart 3 in Microsoft PowerPoint]Sheet1'!$A$2:$A$17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'[Chart 3 in Microsoft PowerPoint]Sheet1'!$C$2:$C$11</c:f>
              <c:numCache>
                <c:formatCode>General</c:formatCode>
                <c:ptCount val="10"/>
                <c:pt idx="0">
                  <c:v>0.93612334801762109</c:v>
                </c:pt>
                <c:pt idx="1">
                  <c:v>1.0834236186348862</c:v>
                </c:pt>
                <c:pt idx="2">
                  <c:v>1.3259668508287292</c:v>
                </c:pt>
                <c:pt idx="3">
                  <c:v>1.1049723756906076</c:v>
                </c:pt>
                <c:pt idx="4">
                  <c:v>1.1660188784008885</c:v>
                </c:pt>
                <c:pt idx="5">
                  <c:v>1.1660188784008885</c:v>
                </c:pt>
                <c:pt idx="6">
                  <c:v>1.0816657652785289</c:v>
                </c:pt>
                <c:pt idx="7">
                  <c:v>1.3368983957219251</c:v>
                </c:pt>
                <c:pt idx="8">
                  <c:v>1.0977522216414011</c:v>
                </c:pt>
                <c:pt idx="9">
                  <c:v>0.96741344195519341</c:v>
                </c:pt>
              </c:numCache>
            </c:numRef>
          </c:val>
        </c:ser>
        <c:ser>
          <c:idx val="2"/>
          <c:order val="2"/>
          <c:tx>
            <c:strRef>
              <c:f>'[Chart 3 in Microsoft PowerPoint]Sheet1'!$D$1</c:f>
              <c:strCache>
                <c:ptCount val="1"/>
                <c:pt idx="0">
                  <c:v>1-2 mán.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'[Chart 3 in Microsoft PowerPoint]Sheet1'!$A$2:$A$17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'[Chart 3 in Microsoft PowerPoint]Sheet1'!$D$2:$D$11</c:f>
              <c:numCache>
                <c:formatCode>General</c:formatCode>
                <c:ptCount val="10"/>
                <c:pt idx="0">
                  <c:v>0.38546255506607929</c:v>
                </c:pt>
                <c:pt idx="1">
                  <c:v>0.92091007583965323</c:v>
                </c:pt>
                <c:pt idx="2">
                  <c:v>2.0441988950276246</c:v>
                </c:pt>
                <c:pt idx="3">
                  <c:v>1.5469613259668509</c:v>
                </c:pt>
                <c:pt idx="4">
                  <c:v>1.3325930038867295</c:v>
                </c:pt>
                <c:pt idx="5">
                  <c:v>1.1104941699056081</c:v>
                </c:pt>
                <c:pt idx="6">
                  <c:v>1.2979989183342346</c:v>
                </c:pt>
                <c:pt idx="7">
                  <c:v>1.0695187165775399</c:v>
                </c:pt>
                <c:pt idx="8">
                  <c:v>0.8886565603763722</c:v>
                </c:pt>
                <c:pt idx="9">
                  <c:v>0.81466395112016288</c:v>
                </c:pt>
              </c:numCache>
            </c:numRef>
          </c:val>
        </c:ser>
        <c:ser>
          <c:idx val="3"/>
          <c:order val="3"/>
          <c:tx>
            <c:strRef>
              <c:f>'[Chart 3 in Microsoft PowerPoint]Sheet1'!$E$1</c:f>
              <c:strCache>
                <c:ptCount val="1"/>
                <c:pt idx="0">
                  <c:v>3-5 mán.</c:v>
                </c:pt>
              </c:strCache>
            </c:strRef>
          </c:tx>
          <c:spPr>
            <a:solidFill>
              <a:srgbClr val="F5D373"/>
            </a:solidFill>
          </c:spPr>
          <c:cat>
            <c:strRef>
              <c:f>'[Chart 3 in Microsoft PowerPoint]Sheet1'!$A$2:$A$17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'[Chart 3 in Microsoft PowerPoint]Sheet1'!$E$2:$E$11</c:f>
              <c:numCache>
                <c:formatCode>General</c:formatCode>
                <c:ptCount val="10"/>
                <c:pt idx="0">
                  <c:v>0.16519823788546256</c:v>
                </c:pt>
                <c:pt idx="1">
                  <c:v>0.27085590465872156</c:v>
                </c:pt>
                <c:pt idx="2">
                  <c:v>1.7679558011049725</c:v>
                </c:pt>
                <c:pt idx="3">
                  <c:v>1.270718232044199</c:v>
                </c:pt>
                <c:pt idx="4">
                  <c:v>1.2215435868961688</c:v>
                </c:pt>
                <c:pt idx="5">
                  <c:v>0.9994447529150472</c:v>
                </c:pt>
                <c:pt idx="6">
                  <c:v>0.86533261222282321</c:v>
                </c:pt>
                <c:pt idx="7">
                  <c:v>0.74866310160427807</c:v>
                </c:pt>
                <c:pt idx="8">
                  <c:v>0.57501306847882905</c:v>
                </c:pt>
                <c:pt idx="9">
                  <c:v>0.40733197556008144</c:v>
                </c:pt>
              </c:numCache>
            </c:numRef>
          </c:val>
        </c:ser>
        <c:ser>
          <c:idx val="4"/>
          <c:order val="4"/>
          <c:tx>
            <c:strRef>
              <c:f>'[Chart 3 in Microsoft PowerPoint]Sheet1'!$F$1</c:f>
              <c:strCache>
                <c:ptCount val="1"/>
                <c:pt idx="0">
                  <c:v>6-11 mán.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'[Chart 3 in Microsoft PowerPoint]Sheet1'!$A$2:$A$17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'[Chart 3 in Microsoft PowerPoint]Sheet1'!$F$2:$F$11</c:f>
              <c:numCache>
                <c:formatCode>General</c:formatCode>
                <c:ptCount val="10"/>
                <c:pt idx="0">
                  <c:v>5.506607929515419E-2</c:v>
                </c:pt>
                <c:pt idx="1">
                  <c:v>0.10834236186348861</c:v>
                </c:pt>
                <c:pt idx="2">
                  <c:v>1.2154696132596685</c:v>
                </c:pt>
                <c:pt idx="3">
                  <c:v>1.4364640883977902</c:v>
                </c:pt>
                <c:pt idx="4">
                  <c:v>0.83287062742920592</c:v>
                </c:pt>
                <c:pt idx="5">
                  <c:v>0.72182121043864511</c:v>
                </c:pt>
                <c:pt idx="6">
                  <c:v>0.59491617090319093</c:v>
                </c:pt>
                <c:pt idx="7">
                  <c:v>0.69518716577540107</c:v>
                </c:pt>
                <c:pt idx="8">
                  <c:v>0.41819132253005747</c:v>
                </c:pt>
                <c:pt idx="9">
                  <c:v>0.20366598778004072</c:v>
                </c:pt>
              </c:numCache>
            </c:numRef>
          </c:val>
        </c:ser>
        <c:ser>
          <c:idx val="5"/>
          <c:order val="5"/>
          <c:tx>
            <c:strRef>
              <c:f>'[Chart 3 in Microsoft PowerPoint]Sheet1'!$G$1</c:f>
              <c:strCache>
                <c:ptCount val="1"/>
                <c:pt idx="0">
                  <c:v>Ár eða lengur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'[Chart 3 in Microsoft PowerPoint]Sheet1'!$A$2:$A$17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'[Chart 3 in Microsoft PowerPoint]Sheet1'!$G$2:$G$11</c:f>
              <c:numCache>
                <c:formatCode>General</c:formatCode>
                <c:ptCount val="10"/>
                <c:pt idx="0">
                  <c:v>0.22026431718061676</c:v>
                </c:pt>
                <c:pt idx="1">
                  <c:v>0.10834236186348861</c:v>
                </c:pt>
                <c:pt idx="2">
                  <c:v>0.49723756906077343</c:v>
                </c:pt>
                <c:pt idx="3">
                  <c:v>1.5469613259668509</c:v>
                </c:pt>
                <c:pt idx="4">
                  <c:v>1.8878400888395337</c:v>
                </c:pt>
                <c:pt idx="5">
                  <c:v>1.5546918378678511</c:v>
                </c:pt>
                <c:pt idx="6">
                  <c:v>1.1357490535424553</c:v>
                </c:pt>
                <c:pt idx="7">
                  <c:v>0.69518716577540107</c:v>
                </c:pt>
                <c:pt idx="8">
                  <c:v>0.62728698379508629</c:v>
                </c:pt>
                <c:pt idx="9">
                  <c:v>0.25458248472505091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372032"/>
        <c:axId val="163189504"/>
      </c:areaChart>
      <c:lineChart>
        <c:grouping val="standard"/>
        <c:varyColors val="0"/>
        <c:ser>
          <c:idx val="6"/>
          <c:order val="6"/>
          <c:tx>
            <c:strRef>
              <c:f>'[Chart 3 in Microsoft PowerPoint]Sheet1'!$H$1</c:f>
              <c:strCache>
                <c:ptCount val="1"/>
                <c:pt idx="0">
                  <c:v>Atvinnuleysi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val>
            <c:numRef>
              <c:f>'[Chart 3 in Microsoft PowerPoint]Sheet1'!$H$2:$H$17</c:f>
              <c:numCache>
                <c:formatCode>0.0</c:formatCode>
                <c:ptCount val="16"/>
                <c:pt idx="0">
                  <c:v>2.2999999999999998</c:v>
                </c:pt>
                <c:pt idx="1">
                  <c:v>3</c:v>
                </c:pt>
                <c:pt idx="2">
                  <c:v>7.2</c:v>
                </c:pt>
                <c:pt idx="3">
                  <c:v>7.6</c:v>
                </c:pt>
                <c:pt idx="4">
                  <c:v>7.1</c:v>
                </c:pt>
                <c:pt idx="5">
                  <c:v>6</c:v>
                </c:pt>
                <c:pt idx="6">
                  <c:v>5.4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2.8</c:v>
                </c:pt>
                <c:pt idx="11">
                  <c:v>3.2</c:v>
                </c:pt>
                <c:pt idx="12">
                  <c:v>3.8</c:v>
                </c:pt>
                <c:pt idx="13">
                  <c:v>3.9</c:v>
                </c:pt>
                <c:pt idx="14">
                  <c:v>4</c:v>
                </c:pt>
                <c:pt idx="15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372032"/>
        <c:axId val="163189504"/>
      </c:lineChart>
      <c:catAx>
        <c:axId val="163372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63189504"/>
        <c:crosses val="autoZero"/>
        <c:auto val="1"/>
        <c:lblAlgn val="ctr"/>
        <c:lblOffset val="100"/>
        <c:noMultiLvlLbl val="0"/>
      </c:catAx>
      <c:valAx>
        <c:axId val="163189504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63372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554024496937877E-2"/>
          <c:y val="0.71460962986457954"/>
          <c:w val="0.97922528433945755"/>
          <c:h val="0.28539037013542035"/>
        </c:manualLayout>
      </c:layout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56559131564865"/>
          <c:y val="4.0373131879208789E-2"/>
          <c:w val="0.82203405702927912"/>
          <c:h val="0.73379894074054397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Uppsöfnuð gjaldeyriskaup Seðlabankans (v.ás)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Sheet1!$A$2:$A$39</c:f>
              <c:numCache>
                <c:formatCode>General</c:formatCode>
                <c:ptCount val="38"/>
                <c:pt idx="0">
                  <c:v>2014</c:v>
                </c:pt>
                <c:pt idx="12">
                  <c:v>2015</c:v>
                </c:pt>
                <c:pt idx="24">
                  <c:v>2016</c:v>
                </c:pt>
                <c:pt idx="36">
                  <c:v>2017</c:v>
                </c:pt>
              </c:numCache>
            </c:numRef>
          </c:cat>
          <c:val>
            <c:numRef>
              <c:f>Sheet1!$C$2:$C$39</c:f>
              <c:numCache>
                <c:formatCode>General</c:formatCode>
                <c:ptCount val="38"/>
                <c:pt idx="0">
                  <c:v>10.643000000000001</c:v>
                </c:pt>
                <c:pt idx="1">
                  <c:v>21.420999999999999</c:v>
                </c:pt>
                <c:pt idx="2">
                  <c:v>24.212</c:v>
                </c:pt>
                <c:pt idx="3">
                  <c:v>24.675999999999998</c:v>
                </c:pt>
                <c:pt idx="4">
                  <c:v>34.542000000000002</c:v>
                </c:pt>
                <c:pt idx="5">
                  <c:v>40.095999999999997</c:v>
                </c:pt>
                <c:pt idx="6">
                  <c:v>52.930999999999997</c:v>
                </c:pt>
                <c:pt idx="7">
                  <c:v>70.662999999999997</c:v>
                </c:pt>
                <c:pt idx="8">
                  <c:v>85.375</c:v>
                </c:pt>
                <c:pt idx="9">
                  <c:v>95.013000000000005</c:v>
                </c:pt>
                <c:pt idx="10">
                  <c:v>101.486</c:v>
                </c:pt>
                <c:pt idx="11">
                  <c:v>111.367</c:v>
                </c:pt>
                <c:pt idx="12">
                  <c:v>119.151</c:v>
                </c:pt>
                <c:pt idx="13">
                  <c:v>133.53700000000001</c:v>
                </c:pt>
                <c:pt idx="14">
                  <c:v>145.078</c:v>
                </c:pt>
                <c:pt idx="15">
                  <c:v>154.76</c:v>
                </c:pt>
                <c:pt idx="16">
                  <c:v>163.482</c:v>
                </c:pt>
                <c:pt idx="17">
                  <c:v>192.76499999999999</c:v>
                </c:pt>
                <c:pt idx="18">
                  <c:v>231.83500000000001</c:v>
                </c:pt>
                <c:pt idx="19">
                  <c:v>278.654</c:v>
                </c:pt>
                <c:pt idx="20">
                  <c:v>307.54500000000002</c:v>
                </c:pt>
                <c:pt idx="21">
                  <c:v>329.27699999999999</c:v>
                </c:pt>
                <c:pt idx="22">
                  <c:v>339.41899999999998</c:v>
                </c:pt>
                <c:pt idx="23">
                  <c:v>383.779</c:v>
                </c:pt>
                <c:pt idx="24">
                  <c:v>430.178</c:v>
                </c:pt>
                <c:pt idx="25">
                  <c:v>450.95400000000001</c:v>
                </c:pt>
                <c:pt idx="26">
                  <c:v>480.66500000000002</c:v>
                </c:pt>
                <c:pt idx="27">
                  <c:v>504.65699999999998</c:v>
                </c:pt>
                <c:pt idx="28">
                  <c:v>530.20799999999997</c:v>
                </c:pt>
                <c:pt idx="29">
                  <c:v>572.57299999999998</c:v>
                </c:pt>
                <c:pt idx="30">
                  <c:v>619.87400000000002</c:v>
                </c:pt>
                <c:pt idx="31">
                  <c:v>649.899</c:v>
                </c:pt>
                <c:pt idx="32">
                  <c:v>673.43499999999995</c:v>
                </c:pt>
                <c:pt idx="33">
                  <c:v>723.06299999999999</c:v>
                </c:pt>
                <c:pt idx="34">
                  <c:v>752.20600000000002</c:v>
                </c:pt>
                <c:pt idx="35">
                  <c:v>770.02</c:v>
                </c:pt>
                <c:pt idx="36">
                  <c:v>775.46799999999996</c:v>
                </c:pt>
                <c:pt idx="37">
                  <c:v>811.25900000000001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347072"/>
        <c:axId val="163250560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Gengisvísitala (h.ás)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Sheet1!$A$2:$A$39</c:f>
              <c:numCache>
                <c:formatCode>General</c:formatCode>
                <c:ptCount val="38"/>
                <c:pt idx="0">
                  <c:v>2014</c:v>
                </c:pt>
                <c:pt idx="12">
                  <c:v>2015</c:v>
                </c:pt>
                <c:pt idx="24">
                  <c:v>2016</c:v>
                </c:pt>
                <c:pt idx="36">
                  <c:v>2017</c:v>
                </c:pt>
              </c:numCache>
            </c:numRef>
          </c:cat>
          <c:val>
            <c:numRef>
              <c:f>Sheet1!$B$2:$B$39</c:f>
              <c:numCache>
                <c:formatCode>#,##0.0######</c:formatCode>
                <c:ptCount val="38"/>
                <c:pt idx="0">
                  <c:v>209.5548</c:v>
                </c:pt>
                <c:pt idx="1">
                  <c:v>206.864</c:v>
                </c:pt>
                <c:pt idx="2">
                  <c:v>206.39439999999999</c:v>
                </c:pt>
                <c:pt idx="3">
                  <c:v>205.66569999999999</c:v>
                </c:pt>
                <c:pt idx="4">
                  <c:v>206.13</c:v>
                </c:pt>
                <c:pt idx="5">
                  <c:v>206.47110000000001</c:v>
                </c:pt>
                <c:pt idx="6">
                  <c:v>206.7621</c:v>
                </c:pt>
                <c:pt idx="7">
                  <c:v>207.1514</c:v>
                </c:pt>
                <c:pt idx="8">
                  <c:v>207.5264</c:v>
                </c:pt>
                <c:pt idx="9">
                  <c:v>206.85390000000001</c:v>
                </c:pt>
                <c:pt idx="10">
                  <c:v>207.6584</c:v>
                </c:pt>
                <c:pt idx="11">
                  <c:v>205.8057</c:v>
                </c:pt>
                <c:pt idx="12">
                  <c:v>207.69880000000001</c:v>
                </c:pt>
                <c:pt idx="13">
                  <c:v>205.93350000000001</c:v>
                </c:pt>
                <c:pt idx="14">
                  <c:v>206.17089999999999</c:v>
                </c:pt>
                <c:pt idx="15">
                  <c:v>205.69890000000001</c:v>
                </c:pt>
                <c:pt idx="16">
                  <c:v>205.65899999999999</c:v>
                </c:pt>
                <c:pt idx="17">
                  <c:v>204.78380000000001</c:v>
                </c:pt>
                <c:pt idx="18">
                  <c:v>204.0138</c:v>
                </c:pt>
                <c:pt idx="19">
                  <c:v>200.3262</c:v>
                </c:pt>
                <c:pt idx="20">
                  <c:v>194.71700000000001</c:v>
                </c:pt>
                <c:pt idx="21">
                  <c:v>192.45490000000001</c:v>
                </c:pt>
                <c:pt idx="22">
                  <c:v>193.68039999999999</c:v>
                </c:pt>
                <c:pt idx="23">
                  <c:v>192.489</c:v>
                </c:pt>
                <c:pt idx="24">
                  <c:v>190.84119999999999</c:v>
                </c:pt>
                <c:pt idx="25">
                  <c:v>190.56290000000001</c:v>
                </c:pt>
                <c:pt idx="26">
                  <c:v>189.8287</c:v>
                </c:pt>
                <c:pt idx="27">
                  <c:v>188.56829999999999</c:v>
                </c:pt>
                <c:pt idx="28">
                  <c:v>188.1397</c:v>
                </c:pt>
                <c:pt idx="29">
                  <c:v>186.67949999999999</c:v>
                </c:pt>
                <c:pt idx="30">
                  <c:v>181.39160000000001</c:v>
                </c:pt>
                <c:pt idx="31">
                  <c:v>176.87039999999999</c:v>
                </c:pt>
                <c:pt idx="32">
                  <c:v>172.35659999999999</c:v>
                </c:pt>
                <c:pt idx="33">
                  <c:v>168.71209999999999</c:v>
                </c:pt>
                <c:pt idx="34">
                  <c:v>163.3246</c:v>
                </c:pt>
                <c:pt idx="35">
                  <c:v>161.37629999999999</c:v>
                </c:pt>
                <c:pt idx="36">
                  <c:v>164.92519999999999</c:v>
                </c:pt>
                <c:pt idx="37">
                  <c:v>161.7422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253632"/>
        <c:axId val="163252096"/>
      </c:lineChart>
      <c:catAx>
        <c:axId val="16334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63250560"/>
        <c:crosses val="autoZero"/>
        <c:auto val="1"/>
        <c:lblAlgn val="ctr"/>
        <c:lblOffset val="100"/>
        <c:noMultiLvlLbl val="0"/>
      </c:catAx>
      <c:valAx>
        <c:axId val="16325056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crossAx val="163347072"/>
        <c:crosses val="autoZero"/>
        <c:crossBetween val="between"/>
      </c:valAx>
      <c:valAx>
        <c:axId val="163252096"/>
        <c:scaling>
          <c:orientation val="minMax"/>
          <c:max val="220"/>
          <c:min val="120"/>
        </c:scaling>
        <c:delete val="0"/>
        <c:axPos val="r"/>
        <c:numFmt formatCode="#,##0" sourceLinked="0"/>
        <c:majorTickMark val="out"/>
        <c:minorTickMark val="none"/>
        <c:tickLblPos val="nextTo"/>
        <c:crossAx val="163253632"/>
        <c:crosses val="max"/>
        <c:crossBetween val="between"/>
        <c:majorUnit val="20"/>
      </c:valAx>
      <c:catAx>
        <c:axId val="163253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25209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1.5246540784343697E-2"/>
          <c:y val="0.86713519128296235"/>
          <c:w val="0.96707973396529334"/>
          <c:h val="0.132864808717037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is-I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838659123920188E-2"/>
          <c:y val="3.743537131065823E-2"/>
          <c:w val="0.84145153275743445"/>
          <c:h val="0.770481691436167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Húsnæðisverð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Sheet1!$A$2:$A$183</c:f>
              <c:numCache>
                <c:formatCode>General</c:formatCode>
                <c:ptCount val="182"/>
                <c:pt idx="0">
                  <c:v>2002</c:v>
                </c:pt>
                <c:pt idx="12">
                  <c:v>2003</c:v>
                </c:pt>
                <c:pt idx="24">
                  <c:v>2004</c:v>
                </c:pt>
                <c:pt idx="36">
                  <c:v>2005</c:v>
                </c:pt>
                <c:pt idx="48">
                  <c:v>2006</c:v>
                </c:pt>
                <c:pt idx="60">
                  <c:v>2007</c:v>
                </c:pt>
                <c:pt idx="72">
                  <c:v>2008</c:v>
                </c:pt>
                <c:pt idx="84">
                  <c:v>2009</c:v>
                </c:pt>
                <c:pt idx="96">
                  <c:v>2010</c:v>
                </c:pt>
                <c:pt idx="108">
                  <c:v>2011</c:v>
                </c:pt>
                <c:pt idx="120">
                  <c:v>2012</c:v>
                </c:pt>
                <c:pt idx="132">
                  <c:v>2013</c:v>
                </c:pt>
                <c:pt idx="144">
                  <c:v>2014</c:v>
                </c:pt>
                <c:pt idx="156">
                  <c:v>2015</c:v>
                </c:pt>
                <c:pt idx="168">
                  <c:v>2016</c:v>
                </c:pt>
              </c:numCache>
            </c:numRef>
          </c:cat>
          <c:val>
            <c:numRef>
              <c:f>Sheet1!$B$2:$B$183</c:f>
              <c:numCache>
                <c:formatCode>#,##0.0######</c:formatCode>
                <c:ptCount val="182"/>
                <c:pt idx="0">
                  <c:v>100</c:v>
                </c:pt>
                <c:pt idx="1">
                  <c:v>100.1859857566042</c:v>
                </c:pt>
                <c:pt idx="2">
                  <c:v>100.61565888599928</c:v>
                </c:pt>
                <c:pt idx="3">
                  <c:v>101.59370679059762</c:v>
                </c:pt>
                <c:pt idx="4">
                  <c:v>101.02052415939649</c:v>
                </c:pt>
                <c:pt idx="5">
                  <c:v>100.6955618502009</c:v>
                </c:pt>
                <c:pt idx="6">
                  <c:v>101.48774721440701</c:v>
                </c:pt>
                <c:pt idx="7">
                  <c:v>102.93445085258182</c:v>
                </c:pt>
                <c:pt idx="8">
                  <c:v>104.01653793352546</c:v>
                </c:pt>
                <c:pt idx="9">
                  <c:v>103.84744324681598</c:v>
                </c:pt>
                <c:pt idx="10">
                  <c:v>104.7917553246596</c:v>
                </c:pt>
                <c:pt idx="11">
                  <c:v>106.08008465243664</c:v>
                </c:pt>
                <c:pt idx="12">
                  <c:v>107.43356428242414</c:v>
                </c:pt>
                <c:pt idx="13">
                  <c:v>108.88319067355359</c:v>
                </c:pt>
                <c:pt idx="14">
                  <c:v>109.02436785829013</c:v>
                </c:pt>
                <c:pt idx="15">
                  <c:v>110.59809570227506</c:v>
                </c:pt>
                <c:pt idx="16">
                  <c:v>111.64752253324825</c:v>
                </c:pt>
                <c:pt idx="17">
                  <c:v>112.17374809114263</c:v>
                </c:pt>
                <c:pt idx="18">
                  <c:v>114.51479542579665</c:v>
                </c:pt>
                <c:pt idx="19">
                  <c:v>117.31448763250884</c:v>
                </c:pt>
                <c:pt idx="20">
                  <c:v>117.73393035362665</c:v>
                </c:pt>
                <c:pt idx="21">
                  <c:v>117.46944655496779</c:v>
                </c:pt>
                <c:pt idx="22">
                  <c:v>117.0855388574321</c:v>
                </c:pt>
                <c:pt idx="23">
                  <c:v>117.38108604955804</c:v>
                </c:pt>
                <c:pt idx="24">
                  <c:v>117.48565717298749</c:v>
                </c:pt>
                <c:pt idx="25">
                  <c:v>118.18602224488346</c:v>
                </c:pt>
                <c:pt idx="26">
                  <c:v>117.45031557017096</c:v>
                </c:pt>
                <c:pt idx="27">
                  <c:v>118.48600885034655</c:v>
                </c:pt>
                <c:pt idx="28">
                  <c:v>120.45173430793952</c:v>
                </c:pt>
                <c:pt idx="29">
                  <c:v>122.3279992460072</c:v>
                </c:pt>
                <c:pt idx="30">
                  <c:v>123.80837100456093</c:v>
                </c:pt>
                <c:pt idx="31">
                  <c:v>125.31460889004276</c:v>
                </c:pt>
                <c:pt idx="32">
                  <c:v>125.33369154204206</c:v>
                </c:pt>
                <c:pt idx="33">
                  <c:v>126.49999846232861</c:v>
                </c:pt>
                <c:pt idx="34">
                  <c:v>128.11416902699227</c:v>
                </c:pt>
                <c:pt idx="35">
                  <c:v>129.84256072602963</c:v>
                </c:pt>
                <c:pt idx="36">
                  <c:v>134.24170104650378</c:v>
                </c:pt>
                <c:pt idx="37">
                  <c:v>138.5225477557355</c:v>
                </c:pt>
                <c:pt idx="38">
                  <c:v>142.89042547620002</c:v>
                </c:pt>
                <c:pt idx="39">
                  <c:v>149.82146422551691</c:v>
                </c:pt>
                <c:pt idx="40">
                  <c:v>153.93439744414508</c:v>
                </c:pt>
                <c:pt idx="41">
                  <c:v>158.27121457527497</c:v>
                </c:pt>
                <c:pt idx="42">
                  <c:v>161.47781945152931</c:v>
                </c:pt>
                <c:pt idx="43">
                  <c:v>165.53760726905605</c:v>
                </c:pt>
                <c:pt idx="44">
                  <c:v>164.94123952832814</c:v>
                </c:pt>
                <c:pt idx="45">
                  <c:v>166.59599528857481</c:v>
                </c:pt>
                <c:pt idx="46">
                  <c:v>169.17094688961987</c:v>
                </c:pt>
                <c:pt idx="47">
                  <c:v>170.06861520653104</c:v>
                </c:pt>
                <c:pt idx="48">
                  <c:v>173.64056811850816</c:v>
                </c:pt>
                <c:pt idx="49">
                  <c:v>175.10639730536678</c:v>
                </c:pt>
                <c:pt idx="50">
                  <c:v>174.83754053923229</c:v>
                </c:pt>
                <c:pt idx="51">
                  <c:v>175.46691451038146</c:v>
                </c:pt>
                <c:pt idx="52">
                  <c:v>175.59263967625668</c:v>
                </c:pt>
                <c:pt idx="53">
                  <c:v>174.81930613556057</c:v>
                </c:pt>
                <c:pt idx="54">
                  <c:v>175.94773807965802</c:v>
                </c:pt>
                <c:pt idx="55">
                  <c:v>174.5611313220362</c:v>
                </c:pt>
                <c:pt idx="56">
                  <c:v>173.57288202030222</c:v>
                </c:pt>
                <c:pt idx="57">
                  <c:v>173.44917185575673</c:v>
                </c:pt>
                <c:pt idx="58">
                  <c:v>174.1130020912959</c:v>
                </c:pt>
                <c:pt idx="59">
                  <c:v>173.63488858440903</c:v>
                </c:pt>
                <c:pt idx="60">
                  <c:v>172.1491243865232</c:v>
                </c:pt>
                <c:pt idx="61">
                  <c:v>174.93470892352195</c:v>
                </c:pt>
                <c:pt idx="62">
                  <c:v>178.21130509577833</c:v>
                </c:pt>
                <c:pt idx="63">
                  <c:v>182.01142283784588</c:v>
                </c:pt>
                <c:pt idx="64">
                  <c:v>182.11901957484997</c:v>
                </c:pt>
                <c:pt idx="65">
                  <c:v>185.0003444583823</c:v>
                </c:pt>
                <c:pt idx="66">
                  <c:v>188.16362191531221</c:v>
                </c:pt>
                <c:pt idx="67">
                  <c:v>191.24540275474149</c:v>
                </c:pt>
                <c:pt idx="68">
                  <c:v>193.33883760127998</c:v>
                </c:pt>
                <c:pt idx="69">
                  <c:v>193.58118044218628</c:v>
                </c:pt>
                <c:pt idx="70">
                  <c:v>195.69879615255624</c:v>
                </c:pt>
                <c:pt idx="71">
                  <c:v>194.76374001703536</c:v>
                </c:pt>
                <c:pt idx="72">
                  <c:v>195.54080497796801</c:v>
                </c:pt>
                <c:pt idx="73">
                  <c:v>193.08514251414331</c:v>
                </c:pt>
                <c:pt idx="74">
                  <c:v>190.85267326029444</c:v>
                </c:pt>
                <c:pt idx="75">
                  <c:v>183.06403414035714</c:v>
                </c:pt>
                <c:pt idx="76">
                  <c:v>178.88918593598245</c:v>
                </c:pt>
                <c:pt idx="77">
                  <c:v>176.97333621927339</c:v>
                </c:pt>
                <c:pt idx="78">
                  <c:v>176.63971944757992</c:v>
                </c:pt>
                <c:pt idx="79">
                  <c:v>173.95465253239104</c:v>
                </c:pt>
                <c:pt idx="80">
                  <c:v>170.37103094948972</c:v>
                </c:pt>
                <c:pt idx="81">
                  <c:v>162.96912681398518</c:v>
                </c:pt>
                <c:pt idx="82">
                  <c:v>160.1498598062756</c:v>
                </c:pt>
                <c:pt idx="83">
                  <c:v>157.0073909124155</c:v>
                </c:pt>
                <c:pt idx="84">
                  <c:v>156.0812291763549</c:v>
                </c:pt>
                <c:pt idx="85">
                  <c:v>149.60225873513124</c:v>
                </c:pt>
                <c:pt idx="86">
                  <c:v>142.09435429460132</c:v>
                </c:pt>
                <c:pt idx="87">
                  <c:v>139.02909637707128</c:v>
                </c:pt>
                <c:pt idx="88">
                  <c:v>138.90273798491555</c:v>
                </c:pt>
                <c:pt idx="89">
                  <c:v>135.64856512528758</c:v>
                </c:pt>
                <c:pt idx="90">
                  <c:v>131.70017138736492</c:v>
                </c:pt>
                <c:pt idx="91">
                  <c:v>130.21298936028424</c:v>
                </c:pt>
                <c:pt idx="92">
                  <c:v>130.58841603933018</c:v>
                </c:pt>
                <c:pt idx="93">
                  <c:v>131.40572278753424</c:v>
                </c:pt>
                <c:pt idx="94">
                  <c:v>130.1531213191991</c:v>
                </c:pt>
                <c:pt idx="95">
                  <c:v>129.28620443652235</c:v>
                </c:pt>
                <c:pt idx="96">
                  <c:v>125.78130147021147</c:v>
                </c:pt>
                <c:pt idx="97">
                  <c:v>124.58436189359665</c:v>
                </c:pt>
                <c:pt idx="98">
                  <c:v>121.20039216487267</c:v>
                </c:pt>
                <c:pt idx="99">
                  <c:v>121.05478406929831</c:v>
                </c:pt>
                <c:pt idx="100">
                  <c:v>122.55867359634844</c:v>
                </c:pt>
                <c:pt idx="101">
                  <c:v>124.02694205987781</c:v>
                </c:pt>
                <c:pt idx="102">
                  <c:v>124.376534881138</c:v>
                </c:pt>
                <c:pt idx="103">
                  <c:v>123.62471018895222</c:v>
                </c:pt>
                <c:pt idx="104">
                  <c:v>123.22847714347481</c:v>
                </c:pt>
                <c:pt idx="105">
                  <c:v>123.47140370186314</c:v>
                </c:pt>
                <c:pt idx="106">
                  <c:v>123.86986718654809</c:v>
                </c:pt>
                <c:pt idx="107">
                  <c:v>123.22651743783398</c:v>
                </c:pt>
                <c:pt idx="108">
                  <c:v>122.01150017917983</c:v>
                </c:pt>
                <c:pt idx="109">
                  <c:v>122.7922764116865</c:v>
                </c:pt>
                <c:pt idx="110">
                  <c:v>122.57709899883879</c:v>
                </c:pt>
                <c:pt idx="111">
                  <c:v>123.59431018028941</c:v>
                </c:pt>
                <c:pt idx="112">
                  <c:v>123.18840579710147</c:v>
                </c:pt>
                <c:pt idx="113">
                  <c:v>123.56788576589889</c:v>
                </c:pt>
                <c:pt idx="114">
                  <c:v>125.46992342788586</c:v>
                </c:pt>
                <c:pt idx="115">
                  <c:v>124.85619196318515</c:v>
                </c:pt>
                <c:pt idx="116">
                  <c:v>124.57359756932409</c:v>
                </c:pt>
                <c:pt idx="117">
                  <c:v>125.00048405053488</c:v>
                </c:pt>
                <c:pt idx="118">
                  <c:v>126.81357224034477</c:v>
                </c:pt>
                <c:pt idx="119">
                  <c:v>127.27032043682142</c:v>
                </c:pt>
                <c:pt idx="120">
                  <c:v>127.78767104105569</c:v>
                </c:pt>
                <c:pt idx="121">
                  <c:v>125.57619263901702</c:v>
                </c:pt>
                <c:pt idx="122">
                  <c:v>123.86879263618908</c:v>
                </c:pt>
                <c:pt idx="123">
                  <c:v>124.80883550849522</c:v>
                </c:pt>
                <c:pt idx="124">
                  <c:v>125.83646785049942</c:v>
                </c:pt>
                <c:pt idx="125">
                  <c:v>126.05058006406279</c:v>
                </c:pt>
                <c:pt idx="126">
                  <c:v>127.99483793303563</c:v>
                </c:pt>
                <c:pt idx="127">
                  <c:v>127.73391832070095</c:v>
                </c:pt>
                <c:pt idx="128">
                  <c:v>127.05586718315188</c:v>
                </c:pt>
                <c:pt idx="129">
                  <c:v>125.53764161787704</c:v>
                </c:pt>
                <c:pt idx="130">
                  <c:v>125.7920584536144</c:v>
                </c:pt>
                <c:pt idx="131">
                  <c:v>126.97824084872032</c:v>
                </c:pt>
                <c:pt idx="132">
                  <c:v>126.20549345309995</c:v>
                </c:pt>
                <c:pt idx="133">
                  <c:v>124.24159909546408</c:v>
                </c:pt>
                <c:pt idx="134">
                  <c:v>124.05167563187867</c:v>
                </c:pt>
                <c:pt idx="135">
                  <c:v>126.50086536381338</c:v>
                </c:pt>
                <c:pt idx="136">
                  <c:v>127.52544521794256</c:v>
                </c:pt>
                <c:pt idx="137">
                  <c:v>127.87147361314604</c:v>
                </c:pt>
                <c:pt idx="138">
                  <c:v>130.4525533467739</c:v>
                </c:pt>
                <c:pt idx="139">
                  <c:v>130.53436454262516</c:v>
                </c:pt>
                <c:pt idx="140">
                  <c:v>129.95501915585174</c:v>
                </c:pt>
                <c:pt idx="141">
                  <c:v>130.2192392370651</c:v>
                </c:pt>
                <c:pt idx="142">
                  <c:v>131.83570919937119</c:v>
                </c:pt>
                <c:pt idx="143">
                  <c:v>133.62233665501907</c:v>
                </c:pt>
                <c:pt idx="144">
                  <c:v>135.88783739265037</c:v>
                </c:pt>
                <c:pt idx="145">
                  <c:v>134.47068497906616</c:v>
                </c:pt>
                <c:pt idx="146">
                  <c:v>135.00344607780994</c:v>
                </c:pt>
                <c:pt idx="147">
                  <c:v>136.90727950886961</c:v>
                </c:pt>
                <c:pt idx="148">
                  <c:v>138.29385862688213</c:v>
                </c:pt>
                <c:pt idx="149">
                  <c:v>137.24018137091096</c:v>
                </c:pt>
                <c:pt idx="150">
                  <c:v>137.60075392304537</c:v>
                </c:pt>
                <c:pt idx="151">
                  <c:v>138.14440506401149</c:v>
                </c:pt>
                <c:pt idx="152">
                  <c:v>140.66207311638991</c:v>
                </c:pt>
                <c:pt idx="153">
                  <c:v>141.51439049953842</c:v>
                </c:pt>
                <c:pt idx="154">
                  <c:v>141.93108552602035</c:v>
                </c:pt>
                <c:pt idx="155">
                  <c:v>142.30030586027573</c:v>
                </c:pt>
                <c:pt idx="156">
                  <c:v>145.97080538497019</c:v>
                </c:pt>
                <c:pt idx="157">
                  <c:v>146.84624009851385</c:v>
                </c:pt>
                <c:pt idx="158">
                  <c:v>147.82945570170031</c:v>
                </c:pt>
                <c:pt idx="159">
                  <c:v>148.79107461225422</c:v>
                </c:pt>
                <c:pt idx="160">
                  <c:v>148.39030263307879</c:v>
                </c:pt>
                <c:pt idx="161">
                  <c:v>147.77053276848292</c:v>
                </c:pt>
                <c:pt idx="162">
                  <c:v>149.00784163081789</c:v>
                </c:pt>
                <c:pt idx="163">
                  <c:v>148.70229836456582</c:v>
                </c:pt>
                <c:pt idx="164">
                  <c:v>150.07852375343543</c:v>
                </c:pt>
                <c:pt idx="165">
                  <c:v>152.20046995576365</c:v>
                </c:pt>
                <c:pt idx="166">
                  <c:v>154.37340700679772</c:v>
                </c:pt>
                <c:pt idx="167">
                  <c:v>154.5856046795237</c:v>
                </c:pt>
                <c:pt idx="168">
                  <c:v>157.48992987002674</c:v>
                </c:pt>
                <c:pt idx="169">
                  <c:v>158.09494662903981</c:v>
                </c:pt>
                <c:pt idx="170">
                  <c:v>157.47509061405239</c:v>
                </c:pt>
                <c:pt idx="171">
                  <c:v>158.05479928170075</c:v>
                </c:pt>
                <c:pt idx="172">
                  <c:v>158.76521397722811</c:v>
                </c:pt>
                <c:pt idx="173">
                  <c:v>159.68434811776672</c:v>
                </c:pt>
                <c:pt idx="174">
                  <c:v>162.05049612735124</c:v>
                </c:pt>
                <c:pt idx="175">
                  <c:v>164.35729595087761</c:v>
                </c:pt>
                <c:pt idx="176">
                  <c:v>170.09281305448977</c:v>
                </c:pt>
                <c:pt idx="177">
                  <c:v>172.39522297267075</c:v>
                </c:pt>
                <c:pt idx="178">
                  <c:v>175.52805926766922</c:v>
                </c:pt>
                <c:pt idx="179">
                  <c:v>178.67468220825114</c:v>
                </c:pt>
                <c:pt idx="180">
                  <c:v>183.10330224764124</c:v>
                </c:pt>
                <c:pt idx="181">
                  <c:v>185.22559886433288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Húsnæðisverð/Kaupmáttur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Sheet1!$A$2:$A$183</c:f>
              <c:numCache>
                <c:formatCode>General</c:formatCode>
                <c:ptCount val="182"/>
                <c:pt idx="0">
                  <c:v>2002</c:v>
                </c:pt>
                <c:pt idx="12">
                  <c:v>2003</c:v>
                </c:pt>
                <c:pt idx="24">
                  <c:v>2004</c:v>
                </c:pt>
                <c:pt idx="36">
                  <c:v>2005</c:v>
                </c:pt>
                <c:pt idx="48">
                  <c:v>2006</c:v>
                </c:pt>
                <c:pt idx="60">
                  <c:v>2007</c:v>
                </c:pt>
                <c:pt idx="72">
                  <c:v>2008</c:v>
                </c:pt>
                <c:pt idx="84">
                  <c:v>2009</c:v>
                </c:pt>
                <c:pt idx="96">
                  <c:v>2010</c:v>
                </c:pt>
                <c:pt idx="108">
                  <c:v>2011</c:v>
                </c:pt>
                <c:pt idx="120">
                  <c:v>2012</c:v>
                </c:pt>
                <c:pt idx="132">
                  <c:v>2013</c:v>
                </c:pt>
                <c:pt idx="144">
                  <c:v>2014</c:v>
                </c:pt>
                <c:pt idx="156">
                  <c:v>2015</c:v>
                </c:pt>
                <c:pt idx="168">
                  <c:v>2016</c:v>
                </c:pt>
              </c:numCache>
            </c:numRef>
          </c:cat>
          <c:val>
            <c:numRef>
              <c:f>Sheet1!$C$2:$C$183</c:f>
              <c:numCache>
                <c:formatCode>General</c:formatCode>
                <c:ptCount val="182"/>
                <c:pt idx="0">
                  <c:v>100</c:v>
                </c:pt>
                <c:pt idx="1">
                  <c:v>100.18598575660418</c:v>
                </c:pt>
                <c:pt idx="2">
                  <c:v>100.80915053770315</c:v>
                </c:pt>
                <c:pt idx="3">
                  <c:v>101.59370679059762</c:v>
                </c:pt>
                <c:pt idx="4">
                  <c:v>101.02052415939646</c:v>
                </c:pt>
                <c:pt idx="5">
                  <c:v>100.79229149655073</c:v>
                </c:pt>
                <c:pt idx="6">
                  <c:v>101.19639483005945</c:v>
                </c:pt>
                <c:pt idx="7">
                  <c:v>102.54082006538268</c:v>
                </c:pt>
                <c:pt idx="8">
                  <c:v>103.91680970923633</c:v>
                </c:pt>
                <c:pt idx="9">
                  <c:v>103.64850178465733</c:v>
                </c:pt>
                <c:pt idx="10">
                  <c:v>104.49091774956489</c:v>
                </c:pt>
                <c:pt idx="11">
                  <c:v>105.67442467288623</c:v>
                </c:pt>
                <c:pt idx="12">
                  <c:v>103.36636563461306</c:v>
                </c:pt>
                <c:pt idx="13">
                  <c:v>105.05211544615076</c:v>
                </c:pt>
                <c:pt idx="14">
                  <c:v>105.67757331008214</c:v>
                </c:pt>
                <c:pt idx="15">
                  <c:v>107.10336033621802</c:v>
                </c:pt>
                <c:pt idx="16">
                  <c:v>107.81901619985604</c:v>
                </c:pt>
                <c:pt idx="17">
                  <c:v>108.0268442800098</c:v>
                </c:pt>
                <c:pt idx="18">
                  <c:v>110.07787530782296</c:v>
                </c:pt>
                <c:pt idx="19">
                  <c:v>112.97753799729595</c:v>
                </c:pt>
                <c:pt idx="20">
                  <c:v>113.90785090852273</c:v>
                </c:pt>
                <c:pt idx="21">
                  <c:v>113.75758671958774</c:v>
                </c:pt>
                <c:pt idx="22">
                  <c:v>113.49128510645978</c:v>
                </c:pt>
                <c:pt idx="23">
                  <c:v>113.77775968710651</c:v>
                </c:pt>
                <c:pt idx="24">
                  <c:v>112.00370976601369</c:v>
                </c:pt>
                <c:pt idx="25">
                  <c:v>112.56840509978845</c:v>
                </c:pt>
                <c:pt idx="26">
                  <c:v>111.86766802935844</c:v>
                </c:pt>
                <c:pt idx="27">
                  <c:v>113.26827635051475</c:v>
                </c:pt>
                <c:pt idx="28">
                  <c:v>115.1474377512596</c:v>
                </c:pt>
                <c:pt idx="29">
                  <c:v>116.40710065236482</c:v>
                </c:pt>
                <c:pt idx="30">
                  <c:v>117.38700872315965</c:v>
                </c:pt>
                <c:pt idx="31">
                  <c:v>118.81512508045905</c:v>
                </c:pt>
                <c:pt idx="32">
                  <c:v>119.26731195142266</c:v>
                </c:pt>
                <c:pt idx="33">
                  <c:v>120.5974367774441</c:v>
                </c:pt>
                <c:pt idx="34">
                  <c:v>122.24813564663548</c:v>
                </c:pt>
                <c:pt idx="35">
                  <c:v>123.44520828149899</c:v>
                </c:pt>
                <c:pt idx="36">
                  <c:v>125.00433645259778</c:v>
                </c:pt>
                <c:pt idx="37">
                  <c:v>129.22157095924473</c:v>
                </c:pt>
                <c:pt idx="38">
                  <c:v>133.4156123173839</c:v>
                </c:pt>
                <c:pt idx="39">
                  <c:v>139.01510750043508</c:v>
                </c:pt>
                <c:pt idx="40">
                  <c:v>142.07231367298419</c:v>
                </c:pt>
                <c:pt idx="41">
                  <c:v>146.07493851854429</c:v>
                </c:pt>
                <c:pt idx="42">
                  <c:v>148.63947691563035</c:v>
                </c:pt>
                <c:pt idx="43">
                  <c:v>153.18844296124013</c:v>
                </c:pt>
                <c:pt idx="44">
                  <c:v>153.72877601835228</c:v>
                </c:pt>
                <c:pt idx="45">
                  <c:v>155.27104390938723</c:v>
                </c:pt>
                <c:pt idx="46">
                  <c:v>156.82929418059064</c:v>
                </c:pt>
                <c:pt idx="47">
                  <c:v>157.24178974729838</c:v>
                </c:pt>
                <c:pt idx="48">
                  <c:v>155.70866779645908</c:v>
                </c:pt>
                <c:pt idx="49">
                  <c:v>156.88810489440428</c:v>
                </c:pt>
                <c:pt idx="50">
                  <c:v>157.86890575552863</c:v>
                </c:pt>
                <c:pt idx="51">
                  <c:v>159.96196405933284</c:v>
                </c:pt>
                <c:pt idx="52">
                  <c:v>160.63874498916547</c:v>
                </c:pt>
                <c:pt idx="53">
                  <c:v>160.49490483987148</c:v>
                </c:pt>
                <c:pt idx="54">
                  <c:v>159.42395050348142</c:v>
                </c:pt>
                <c:pt idx="55">
                  <c:v>157.89296774093899</c:v>
                </c:pt>
                <c:pt idx="56">
                  <c:v>156.86291679545087</c:v>
                </c:pt>
                <c:pt idx="57">
                  <c:v>156.07429799110406</c:v>
                </c:pt>
                <c:pt idx="58">
                  <c:v>156.4015070509744</c:v>
                </c:pt>
                <c:pt idx="59">
                  <c:v>156.24141097146304</c:v>
                </c:pt>
                <c:pt idx="60">
                  <c:v>150.10827415126124</c:v>
                </c:pt>
                <c:pt idx="61">
                  <c:v>152.28234477720125</c:v>
                </c:pt>
                <c:pt idx="62">
                  <c:v>154.87587982468807</c:v>
                </c:pt>
                <c:pt idx="63">
                  <c:v>158.57516939551454</c:v>
                </c:pt>
                <c:pt idx="64">
                  <c:v>158.66891170317194</c:v>
                </c:pt>
                <c:pt idx="65">
                  <c:v>160.64196577136192</c:v>
                </c:pt>
                <c:pt idx="66">
                  <c:v>163.2527011122026</c:v>
                </c:pt>
                <c:pt idx="67">
                  <c:v>166.34199471656143</c:v>
                </c:pt>
                <c:pt idx="68">
                  <c:v>168.5849947954257</c:v>
                </c:pt>
                <c:pt idx="69">
                  <c:v>169.07928752787774</c:v>
                </c:pt>
                <c:pt idx="70">
                  <c:v>171.35978621089379</c:v>
                </c:pt>
                <c:pt idx="71">
                  <c:v>170.97204473273027</c:v>
                </c:pt>
                <c:pt idx="72">
                  <c:v>169.51207885777259</c:v>
                </c:pt>
                <c:pt idx="73">
                  <c:v>168.3637811713283</c:v>
                </c:pt>
                <c:pt idx="74">
                  <c:v>166.8359777996869</c:v>
                </c:pt>
                <c:pt idx="75">
                  <c:v>164.01781906642489</c:v>
                </c:pt>
                <c:pt idx="76">
                  <c:v>161.80775325112302</c:v>
                </c:pt>
                <c:pt idx="77">
                  <c:v>159.5209483914212</c:v>
                </c:pt>
                <c:pt idx="78">
                  <c:v>159.49617648559641</c:v>
                </c:pt>
                <c:pt idx="79">
                  <c:v>157.75522013816484</c:v>
                </c:pt>
                <c:pt idx="80">
                  <c:v>155.04507794704656</c:v>
                </c:pt>
                <c:pt idx="81">
                  <c:v>151.07992005353427</c:v>
                </c:pt>
                <c:pt idx="82">
                  <c:v>151.84363413843417</c:v>
                </c:pt>
                <c:pt idx="83">
                  <c:v>150.09330397315318</c:v>
                </c:pt>
                <c:pt idx="84">
                  <c:v>149.2079273410659</c:v>
                </c:pt>
                <c:pt idx="85">
                  <c:v>143.80586125646377</c:v>
                </c:pt>
                <c:pt idx="86">
                  <c:v>135.5882025411855</c:v>
                </c:pt>
                <c:pt idx="87">
                  <c:v>133.51918748839472</c:v>
                </c:pt>
                <c:pt idx="88">
                  <c:v>134.63874695840187</c:v>
                </c:pt>
                <c:pt idx="89">
                  <c:v>133.09397821144034</c:v>
                </c:pt>
                <c:pt idx="90">
                  <c:v>128.97704754288935</c:v>
                </c:pt>
                <c:pt idx="91">
                  <c:v>128.12269585780561</c:v>
                </c:pt>
                <c:pt idx="92">
                  <c:v>129.22424455173982</c:v>
                </c:pt>
                <c:pt idx="93">
                  <c:v>131.0284814780963</c:v>
                </c:pt>
                <c:pt idx="94">
                  <c:v>128.91592434848425</c:v>
                </c:pt>
                <c:pt idx="95">
                  <c:v>128.30116668843453</c:v>
                </c:pt>
                <c:pt idx="96">
                  <c:v>124.23138969854062</c:v>
                </c:pt>
                <c:pt idx="97">
                  <c:v>123.87109264611422</c:v>
                </c:pt>
                <c:pt idx="98">
                  <c:v>121.08418852904825</c:v>
                </c:pt>
                <c:pt idx="99">
                  <c:v>121.05478406929828</c:v>
                </c:pt>
                <c:pt idx="100">
                  <c:v>122.91254849604914</c:v>
                </c:pt>
                <c:pt idx="101">
                  <c:v>121.23459064389557</c:v>
                </c:pt>
                <c:pt idx="102">
                  <c:v>120.44642132541428</c:v>
                </c:pt>
                <c:pt idx="103">
                  <c:v>119.94129238071525</c:v>
                </c:pt>
                <c:pt idx="104">
                  <c:v>119.22383768198767</c:v>
                </c:pt>
                <c:pt idx="105">
                  <c:v>120.01604725498262</c:v>
                </c:pt>
                <c:pt idx="106">
                  <c:v>120.29114781769161</c:v>
                </c:pt>
                <c:pt idx="107">
                  <c:v>119.77801415132741</c:v>
                </c:pt>
                <c:pt idx="108">
                  <c:v>117.50090867532847</c:v>
                </c:pt>
                <c:pt idx="109">
                  <c:v>119.46736883377902</c:v>
                </c:pt>
                <c:pt idx="110">
                  <c:v>120.04261010976505</c:v>
                </c:pt>
                <c:pt idx="111">
                  <c:v>121.84037011150572</c:v>
                </c:pt>
                <c:pt idx="112">
                  <c:v>121.21087709214325</c:v>
                </c:pt>
                <c:pt idx="113">
                  <c:v>117.58697440006085</c:v>
                </c:pt>
                <c:pt idx="114">
                  <c:v>118.31643458086612</c:v>
                </c:pt>
                <c:pt idx="115">
                  <c:v>117.95118044028914</c:v>
                </c:pt>
                <c:pt idx="116">
                  <c:v>117.4712114635617</c:v>
                </c:pt>
                <c:pt idx="117">
                  <c:v>117.44860629455123</c:v>
                </c:pt>
                <c:pt idx="118">
                  <c:v>118.83070348420794</c:v>
                </c:pt>
                <c:pt idx="119">
                  <c:v>119.36604310996211</c:v>
                </c:pt>
                <c:pt idx="120">
                  <c:v>120.17577005846569</c:v>
                </c:pt>
                <c:pt idx="121">
                  <c:v>116.83070779451403</c:v>
                </c:pt>
                <c:pt idx="122">
                  <c:v>115.13941295888401</c:v>
                </c:pt>
                <c:pt idx="123">
                  <c:v>117.05743168303513</c:v>
                </c:pt>
                <c:pt idx="124">
                  <c:v>117.59784708539947</c:v>
                </c:pt>
                <c:pt idx="125">
                  <c:v>118.32856254662467</c:v>
                </c:pt>
                <c:pt idx="126">
                  <c:v>119.08091171984208</c:v>
                </c:pt>
                <c:pt idx="127">
                  <c:v>118.62633056164917</c:v>
                </c:pt>
                <c:pt idx="128">
                  <c:v>118.20733357575375</c:v>
                </c:pt>
                <c:pt idx="129">
                  <c:v>117.0037768925115</c:v>
                </c:pt>
                <c:pt idx="130">
                  <c:v>117.34585936317478</c:v>
                </c:pt>
                <c:pt idx="131">
                  <c:v>118.55853670642165</c:v>
                </c:pt>
                <c:pt idx="132">
                  <c:v>117.73153462679514</c:v>
                </c:pt>
                <c:pt idx="133">
                  <c:v>115.07533000664318</c:v>
                </c:pt>
                <c:pt idx="134">
                  <c:v>113.68675990186239</c:v>
                </c:pt>
                <c:pt idx="135">
                  <c:v>115.82943911168148</c:v>
                </c:pt>
                <c:pt idx="136">
                  <c:v>116.7675869218771</c:v>
                </c:pt>
                <c:pt idx="137">
                  <c:v>117.29055942332585</c:v>
                </c:pt>
                <c:pt idx="138">
                  <c:v>119.44776853017433</c:v>
                </c:pt>
                <c:pt idx="139">
                  <c:v>119.62779934337324</c:v>
                </c:pt>
                <c:pt idx="140">
                  <c:v>118.67934264714944</c:v>
                </c:pt>
                <c:pt idx="141">
                  <c:v>118.60878259180225</c:v>
                </c:pt>
                <c:pt idx="142">
                  <c:v>120.18618458945302</c:v>
                </c:pt>
                <c:pt idx="143">
                  <c:v>122.56555879800163</c:v>
                </c:pt>
                <c:pt idx="144">
                  <c:v>122.59318317155122</c:v>
                </c:pt>
                <c:pt idx="145">
                  <c:v>121.52511166364866</c:v>
                </c:pt>
                <c:pt idx="146">
                  <c:v>121.06160999404297</c:v>
                </c:pt>
                <c:pt idx="147">
                  <c:v>122.34767173948724</c:v>
                </c:pt>
                <c:pt idx="148">
                  <c:v>123.16427409334285</c:v>
                </c:pt>
                <c:pt idx="149">
                  <c:v>122.12149358538788</c:v>
                </c:pt>
                <c:pt idx="150">
                  <c:v>121.71475856350871</c:v>
                </c:pt>
                <c:pt idx="151">
                  <c:v>121.78212358434853</c:v>
                </c:pt>
                <c:pt idx="152">
                  <c:v>123.06455095489362</c:v>
                </c:pt>
                <c:pt idx="153">
                  <c:v>123.18963650837011</c:v>
                </c:pt>
                <c:pt idx="154">
                  <c:v>122.73210881171219</c:v>
                </c:pt>
                <c:pt idx="155">
                  <c:v>123.46121457652563</c:v>
                </c:pt>
                <c:pt idx="156">
                  <c:v>124.77570074744784</c:v>
                </c:pt>
                <c:pt idx="157">
                  <c:v>125.73030581976283</c:v>
                </c:pt>
                <c:pt idx="158">
                  <c:v>127.51514308044014</c:v>
                </c:pt>
                <c:pt idx="159">
                  <c:v>128.23846132834481</c:v>
                </c:pt>
                <c:pt idx="160">
                  <c:v>127.68182935067554</c:v>
                </c:pt>
                <c:pt idx="161">
                  <c:v>124.57677600708676</c:v>
                </c:pt>
                <c:pt idx="162">
                  <c:v>124.41199597701302</c:v>
                </c:pt>
                <c:pt idx="163">
                  <c:v>124.45606015733136</c:v>
                </c:pt>
                <c:pt idx="164">
                  <c:v>123.62199347911438</c:v>
                </c:pt>
                <c:pt idx="165">
                  <c:v>124.97469637029606</c:v>
                </c:pt>
                <c:pt idx="166">
                  <c:v>125.27810755536075</c:v>
                </c:pt>
                <c:pt idx="167">
                  <c:v>124.67352947063755</c:v>
                </c:pt>
                <c:pt idx="168">
                  <c:v>125.75058001882593</c:v>
                </c:pt>
                <c:pt idx="169">
                  <c:v>122.75330431256297</c:v>
                </c:pt>
                <c:pt idx="170">
                  <c:v>121.72777775952713</c:v>
                </c:pt>
                <c:pt idx="171">
                  <c:v>122.08532309231444</c:v>
                </c:pt>
                <c:pt idx="172">
                  <c:v>122.54322441797902</c:v>
                </c:pt>
                <c:pt idx="173">
                  <c:v>121.71989081105554</c:v>
                </c:pt>
                <c:pt idx="174">
                  <c:v>123.07333598010204</c:v>
                </c:pt>
                <c:pt idx="175">
                  <c:v>124.91634017564877</c:v>
                </c:pt>
                <c:pt idx="176">
                  <c:v>129.18127638686468</c:v>
                </c:pt>
                <c:pt idx="177">
                  <c:v>130.54928948947887</c:v>
                </c:pt>
                <c:pt idx="178">
                  <c:v>132.53640417167486</c:v>
                </c:pt>
                <c:pt idx="179">
                  <c:v>134.52241247181914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643392"/>
        <c:axId val="163644928"/>
      </c:lineChart>
      <c:catAx>
        <c:axId val="16364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60000" vert="horz"/>
          <a:lstStyle/>
          <a:p>
            <a:pPr>
              <a:defRPr/>
            </a:pPr>
            <a:endParaRPr lang="is-IS"/>
          </a:p>
        </c:txPr>
        <c:crossAx val="163644928"/>
        <c:crosses val="autoZero"/>
        <c:auto val="1"/>
        <c:lblAlgn val="ctr"/>
        <c:lblOffset val="100"/>
        <c:noMultiLvlLbl val="0"/>
      </c:catAx>
      <c:valAx>
        <c:axId val="16364492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crossAx val="1636433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272226893968352"/>
          <c:y val="0.94041047316464321"/>
          <c:w val="0.6102836174604388"/>
          <c:h val="5.958952683535685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is-I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658435899396"/>
          <c:y val="9.613349241545531E-2"/>
          <c:w val="0.83902434829141503"/>
          <c:h val="0.78427716830131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Fjöldi ferðamanna</c:v>
                </c:pt>
              </c:strCache>
            </c:strRef>
          </c:tx>
          <c:invertIfNegative val="0"/>
          <c:dPt>
            <c:idx val="14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Sheet1!$A$2:$A$16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320</c:v>
                </c:pt>
                <c:pt idx="1">
                  <c:v>360.392</c:v>
                </c:pt>
                <c:pt idx="2">
                  <c:v>374.12700000000001</c:v>
                </c:pt>
                <c:pt idx="3">
                  <c:v>422.28</c:v>
                </c:pt>
                <c:pt idx="4">
                  <c:v>485</c:v>
                </c:pt>
                <c:pt idx="5">
                  <c:v>502</c:v>
                </c:pt>
                <c:pt idx="6">
                  <c:v>493.9</c:v>
                </c:pt>
                <c:pt idx="7">
                  <c:v>488.62200000000001</c:v>
                </c:pt>
                <c:pt idx="8">
                  <c:v>565.61099999999999</c:v>
                </c:pt>
                <c:pt idx="9">
                  <c:v>672.77300000000002</c:v>
                </c:pt>
                <c:pt idx="10">
                  <c:v>807.39400000000001</c:v>
                </c:pt>
                <c:pt idx="11">
                  <c:v>998.6</c:v>
                </c:pt>
                <c:pt idx="12">
                  <c:v>1289.0999999999999</c:v>
                </c:pt>
                <c:pt idx="13">
                  <c:v>1792.201</c:v>
                </c:pt>
                <c:pt idx="14">
                  <c:v>2300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669504"/>
        <c:axId val="163671040"/>
      </c:barChart>
      <c:catAx>
        <c:axId val="16366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60000" vert="horz"/>
          <a:lstStyle/>
          <a:p>
            <a:pPr>
              <a:defRPr/>
            </a:pPr>
            <a:endParaRPr lang="is-IS"/>
          </a:p>
        </c:txPr>
        <c:crossAx val="163671040"/>
        <c:crosses val="autoZero"/>
        <c:auto val="1"/>
        <c:lblAlgn val="ctr"/>
        <c:lblOffset val="100"/>
        <c:noMultiLvlLbl val="0"/>
      </c:catAx>
      <c:valAx>
        <c:axId val="16367104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crossAx val="163669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is-I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69660882971067"/>
          <c:y val="9.7183761120769013E-2"/>
          <c:w val="0.80008345356261878"/>
          <c:h val="0.675405191575933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Heildarútgjöld (V-ás)</c:v>
                </c:pt>
              </c:strCache>
            </c:strRef>
          </c:tx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Sheet1!$B$2:$B$19</c:f>
              <c:numCache>
                <c:formatCode>0.0%</c:formatCode>
                <c:ptCount val="18"/>
                <c:pt idx="0">
                  <c:v>0.29639492751899899</c:v>
                </c:pt>
                <c:pt idx="1">
                  <c:v>0.28745367215814793</c:v>
                </c:pt>
                <c:pt idx="2">
                  <c:v>0.28950120669886487</c:v>
                </c:pt>
                <c:pt idx="3">
                  <c:v>0.30077070632717862</c:v>
                </c:pt>
                <c:pt idx="4">
                  <c:v>0.34917804582458073</c:v>
                </c:pt>
                <c:pt idx="5">
                  <c:v>0.33832331559785783</c:v>
                </c:pt>
                <c:pt idx="6">
                  <c:v>0.32832993943881733</c:v>
                </c:pt>
                <c:pt idx="7">
                  <c:v>0.33148177198862638</c:v>
                </c:pt>
                <c:pt idx="8">
                  <c:v>0.324038844376623</c:v>
                </c:pt>
                <c:pt idx="9">
                  <c:v>0.31497891096744346</c:v>
                </c:pt>
                <c:pt idx="10">
                  <c:v>0.30534443649841003</c:v>
                </c:pt>
                <c:pt idx="11">
                  <c:v>0.29655237868476225</c:v>
                </c:pt>
                <c:pt idx="12">
                  <c:v>0.29019355440573547</c:v>
                </c:pt>
                <c:pt idx="13">
                  <c:v>0.29119262533283796</c:v>
                </c:pt>
                <c:pt idx="14">
                  <c:v>0.2906473756680642</c:v>
                </c:pt>
                <c:pt idx="15">
                  <c:v>0.28659547328263413</c:v>
                </c:pt>
                <c:pt idx="16">
                  <c:v>0.28464671294393101</c:v>
                </c:pt>
                <c:pt idx="17">
                  <c:v>0.28387334879099535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Frumgjöld (V-ás)</c:v>
                </c:pt>
              </c:strCache>
            </c:strRef>
          </c:tx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Sheet1!$C$2:$C$19</c:f>
              <c:numCache>
                <c:formatCode>0.0%</c:formatCode>
                <c:ptCount val="18"/>
                <c:pt idx="0">
                  <c:v>0.27891748894877577</c:v>
                </c:pt>
                <c:pt idx="1">
                  <c:v>0.27074346101271218</c:v>
                </c:pt>
                <c:pt idx="2">
                  <c:v>0.2695862767695073</c:v>
                </c:pt>
                <c:pt idx="3">
                  <c:v>0.27458976662880918</c:v>
                </c:pt>
                <c:pt idx="4">
                  <c:v>0.29214428586043006</c:v>
                </c:pt>
                <c:pt idx="5">
                  <c:v>0.29420845489056607</c:v>
                </c:pt>
                <c:pt idx="6">
                  <c:v>0.29111992642154222</c:v>
                </c:pt>
                <c:pt idx="7">
                  <c:v>0.28872155677343647</c:v>
                </c:pt>
                <c:pt idx="8">
                  <c:v>0.28208116478139461</c:v>
                </c:pt>
                <c:pt idx="9">
                  <c:v>0.27166177389147356</c:v>
                </c:pt>
                <c:pt idx="10">
                  <c:v>0.26347355348416546</c:v>
                </c:pt>
                <c:pt idx="11">
                  <c:v>0.25910371898913342</c:v>
                </c:pt>
                <c:pt idx="12">
                  <c:v>0.26015001701295942</c:v>
                </c:pt>
                <c:pt idx="13">
                  <c:v>0.26274791817599835</c:v>
                </c:pt>
                <c:pt idx="14">
                  <c:v>0.2641209378346609</c:v>
                </c:pt>
                <c:pt idx="15">
                  <c:v>0.26322018378827788</c:v>
                </c:pt>
                <c:pt idx="16">
                  <c:v>0.26297431806550281</c:v>
                </c:pt>
                <c:pt idx="17">
                  <c:v>0.26401159934689472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436800"/>
        <c:axId val="163446784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Vaxtagjöld (H-ás)</c:v>
                </c:pt>
              </c:strCache>
            </c:strRef>
          </c:tx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Sheet1!$D$2:$D$19</c:f>
              <c:numCache>
                <c:formatCode>0.0%</c:formatCode>
                <c:ptCount val="18"/>
                <c:pt idx="0">
                  <c:v>1.7477438570223193E-2</c:v>
                </c:pt>
                <c:pt idx="1">
                  <c:v>1.6710211145435774E-2</c:v>
                </c:pt>
                <c:pt idx="2">
                  <c:v>1.9914929929357533E-2</c:v>
                </c:pt>
                <c:pt idx="3">
                  <c:v>2.618093969836938E-2</c:v>
                </c:pt>
                <c:pt idx="4">
                  <c:v>5.7033759964150707E-2</c:v>
                </c:pt>
                <c:pt idx="5">
                  <c:v>4.4114860707291828E-2</c:v>
                </c:pt>
                <c:pt idx="6">
                  <c:v>3.721001301727507E-2</c:v>
                </c:pt>
                <c:pt idx="7">
                  <c:v>4.2760215215189891E-2</c:v>
                </c:pt>
                <c:pt idx="8">
                  <c:v>4.1957679595228316E-2</c:v>
                </c:pt>
                <c:pt idx="9">
                  <c:v>4.3317137075969868E-2</c:v>
                </c:pt>
                <c:pt idx="10">
                  <c:v>4.1870883014244582E-2</c:v>
                </c:pt>
                <c:pt idx="11">
                  <c:v>3.7448659695628883E-2</c:v>
                </c:pt>
                <c:pt idx="12">
                  <c:v>3.0043537392776098E-2</c:v>
                </c:pt>
                <c:pt idx="13">
                  <c:v>2.8444707156839662E-2</c:v>
                </c:pt>
                <c:pt idx="14">
                  <c:v>2.6526437833403291E-2</c:v>
                </c:pt>
                <c:pt idx="15">
                  <c:v>2.3375289494356234E-2</c:v>
                </c:pt>
                <c:pt idx="16">
                  <c:v>2.1672394878428182E-2</c:v>
                </c:pt>
                <c:pt idx="17">
                  <c:v>1.9861749444100615E-2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463168"/>
        <c:axId val="163448704"/>
      </c:lineChart>
      <c:catAx>
        <c:axId val="16343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446784"/>
        <c:crosses val="autoZero"/>
        <c:auto val="1"/>
        <c:lblAlgn val="ctr"/>
        <c:lblOffset val="100"/>
        <c:noMultiLvlLbl val="0"/>
      </c:catAx>
      <c:valAx>
        <c:axId val="163446784"/>
        <c:scaling>
          <c:orientation val="minMax"/>
          <c:min val="0.2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0"/>
              <c:y val="1.6444690825130077E-2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crossAx val="163436800"/>
        <c:crosses val="autoZero"/>
        <c:crossBetween val="between"/>
      </c:valAx>
      <c:valAx>
        <c:axId val="163448704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0.88158328402333763"/>
              <c:y val="1.3710582827864221E-2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crossAx val="163463168"/>
        <c:crosses val="max"/>
        <c:crossBetween val="between"/>
      </c:valAx>
      <c:catAx>
        <c:axId val="163463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44870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90885043675760624"/>
          <c:w val="0.97334718808350829"/>
          <c:h val="9.114956324239374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is-I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15296233083"/>
          <c:y val="0.14040333475062028"/>
          <c:w val="0.87474861482463073"/>
          <c:h val="0.61678893009187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Heildargjöld</c:v>
                </c:pt>
              </c:strCache>
            </c:strRef>
          </c:tx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660.27363229551554</c:v>
                </c:pt>
                <c:pt idx="1">
                  <c:v>670.65354926673558</c:v>
                </c:pt>
                <c:pt idx="2">
                  <c:v>721.25980679146949</c:v>
                </c:pt>
                <c:pt idx="3">
                  <c:v>756.57293001673463</c:v>
                </c:pt>
                <c:pt idx="4">
                  <c:v>806.233341042348</c:v>
                </c:pt>
                <c:pt idx="5">
                  <c:v>764.24471053889988</c:v>
                </c:pt>
                <c:pt idx="6">
                  <c:v>732.40922346504601</c:v>
                </c:pt>
                <c:pt idx="7">
                  <c:v>731.8592836158748</c:v>
                </c:pt>
                <c:pt idx="8">
                  <c:v>731.85370465187475</c:v>
                </c:pt>
                <c:pt idx="9">
                  <c:v>729.17165842080954</c:v>
                </c:pt>
                <c:pt idx="10">
                  <c:v>741.23606844036249</c:v>
                </c:pt>
                <c:pt idx="11">
                  <c:v>746.28836824221605</c:v>
                </c:pt>
                <c:pt idx="12">
                  <c:v>746.9899999999999</c:v>
                </c:pt>
                <c:pt idx="13">
                  <c:v>770.93961001194782</c:v>
                </c:pt>
                <c:pt idx="14">
                  <c:v>793.14973226576092</c:v>
                </c:pt>
                <c:pt idx="15">
                  <c:v>803.43212922776229</c:v>
                </c:pt>
                <c:pt idx="16">
                  <c:v>819.57136528872491</c:v>
                </c:pt>
                <c:pt idx="17">
                  <c:v>841.90484035655231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Frumgjöld</c:v>
                </c:pt>
              </c:strCache>
            </c:strRef>
          </c:tx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621.7781647151163</c:v>
                </c:pt>
                <c:pt idx="1">
                  <c:v>632.24884089864588</c:v>
                </c:pt>
                <c:pt idx="2">
                  <c:v>672.34812126423003</c:v>
                </c:pt>
                <c:pt idx="3">
                  <c:v>691.33435062433648</c:v>
                </c:pt>
                <c:pt idx="4">
                  <c:v>676.30850609609331</c:v>
                </c:pt>
                <c:pt idx="5">
                  <c:v>665.81631755963156</c:v>
                </c:pt>
                <c:pt idx="6">
                  <c:v>649.37785319397358</c:v>
                </c:pt>
                <c:pt idx="7">
                  <c:v>637.49663970043184</c:v>
                </c:pt>
                <c:pt idx="8">
                  <c:v>637.0566156055396</c:v>
                </c:pt>
                <c:pt idx="9">
                  <c:v>628.88273473272511</c:v>
                </c:pt>
                <c:pt idx="10">
                  <c:v>639.58557932266319</c:v>
                </c:pt>
                <c:pt idx="11">
                  <c:v>652.05574195969325</c:v>
                </c:pt>
                <c:pt idx="12">
                  <c:v>669.68999999999994</c:v>
                </c:pt>
                <c:pt idx="13">
                  <c:v>693.13961001194787</c:v>
                </c:pt>
                <c:pt idx="14">
                  <c:v>716.44973226576087</c:v>
                </c:pt>
                <c:pt idx="15">
                  <c:v>732.13212922776233</c:v>
                </c:pt>
                <c:pt idx="16">
                  <c:v>749.97136528872488</c:v>
                </c:pt>
                <c:pt idx="17">
                  <c:v>774.80484035655229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501952"/>
        <c:axId val="163503488"/>
      </c:barChart>
      <c:catAx>
        <c:axId val="16350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503488"/>
        <c:crosses val="autoZero"/>
        <c:auto val="1"/>
        <c:lblAlgn val="ctr"/>
        <c:lblOffset val="100"/>
        <c:noMultiLvlLbl val="0"/>
      </c:catAx>
      <c:valAx>
        <c:axId val="163503488"/>
        <c:scaling>
          <c:orientation val="minMax"/>
          <c:min val="4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635019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CBF49-D345-43D3-8D0F-676C439CD2A1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is-IS"/>
        </a:p>
      </dgm:t>
    </dgm:pt>
    <dgm:pt modelId="{7CA4C163-0E0C-46AE-91A3-9B748E6FFB4B}">
      <dgm:prSet phldrT="[Text]"/>
      <dgm:spPr/>
      <dgm:t>
        <a:bodyPr/>
        <a:lstStyle/>
        <a:p>
          <a:r>
            <a:rPr lang="is-IS" dirty="0" smtClean="0"/>
            <a:t>Vega á móti þenslu í hagkerfinu</a:t>
          </a:r>
          <a:endParaRPr lang="is-IS" dirty="0"/>
        </a:p>
      </dgm:t>
    </dgm:pt>
    <dgm:pt modelId="{CCC1C505-E6CF-4C73-A22C-D52A4B8522FE}" type="parTrans" cxnId="{37399696-1B57-471B-9BB7-601D0D94E9D0}">
      <dgm:prSet/>
      <dgm:spPr/>
      <dgm:t>
        <a:bodyPr/>
        <a:lstStyle/>
        <a:p>
          <a:endParaRPr lang="is-IS"/>
        </a:p>
      </dgm:t>
    </dgm:pt>
    <dgm:pt modelId="{BC0F0A78-6F6B-40C4-B66B-FC53317260E1}" type="sibTrans" cxnId="{37399696-1B57-471B-9BB7-601D0D94E9D0}">
      <dgm:prSet/>
      <dgm:spPr/>
      <dgm:t>
        <a:bodyPr/>
        <a:lstStyle/>
        <a:p>
          <a:endParaRPr lang="is-IS"/>
        </a:p>
      </dgm:t>
    </dgm:pt>
    <dgm:pt modelId="{8C6E03B4-6E9F-4308-91CF-40E55D56C111}">
      <dgm:prSet/>
      <dgm:spPr/>
      <dgm:t>
        <a:bodyPr/>
        <a:lstStyle/>
        <a:p>
          <a:r>
            <a:rPr lang="is-IS" dirty="0" smtClean="0"/>
            <a:t>Stuðla að sátt á vinnumarkaði</a:t>
          </a:r>
        </a:p>
      </dgm:t>
    </dgm:pt>
    <dgm:pt modelId="{DFF00702-9F99-44E8-BDAA-8A13C86F6642}" type="parTrans" cxnId="{98A40615-9DCC-46DA-BEB0-2094118A6ECE}">
      <dgm:prSet/>
      <dgm:spPr/>
      <dgm:t>
        <a:bodyPr/>
        <a:lstStyle/>
        <a:p>
          <a:endParaRPr lang="is-IS"/>
        </a:p>
      </dgm:t>
    </dgm:pt>
    <dgm:pt modelId="{D8B6E9B6-ECEF-4EE8-A45E-F2DC054F7512}" type="sibTrans" cxnId="{98A40615-9DCC-46DA-BEB0-2094118A6ECE}">
      <dgm:prSet/>
      <dgm:spPr/>
      <dgm:t>
        <a:bodyPr/>
        <a:lstStyle/>
        <a:p>
          <a:endParaRPr lang="is-IS"/>
        </a:p>
      </dgm:t>
    </dgm:pt>
    <dgm:pt modelId="{D10E7807-AE23-422D-8738-3422FE786347}">
      <dgm:prSet/>
      <dgm:spPr/>
      <dgm:t>
        <a:bodyPr/>
        <a:lstStyle/>
        <a:p>
          <a:r>
            <a:rPr lang="is-IS" dirty="0" smtClean="0"/>
            <a:t>Taka á gengisstyrkingu</a:t>
          </a:r>
        </a:p>
      </dgm:t>
    </dgm:pt>
    <dgm:pt modelId="{1964288A-C545-4E4A-B14D-AE790AF0CDAB}" type="parTrans" cxnId="{C043A0E0-2B45-4307-9CF4-CF44B2796F38}">
      <dgm:prSet/>
      <dgm:spPr/>
      <dgm:t>
        <a:bodyPr/>
        <a:lstStyle/>
        <a:p>
          <a:endParaRPr lang="is-IS"/>
        </a:p>
      </dgm:t>
    </dgm:pt>
    <dgm:pt modelId="{84CB38D8-87BA-48FB-B8D4-B5AE3D6076F7}" type="sibTrans" cxnId="{C043A0E0-2B45-4307-9CF4-CF44B2796F38}">
      <dgm:prSet/>
      <dgm:spPr/>
      <dgm:t>
        <a:bodyPr/>
        <a:lstStyle/>
        <a:p>
          <a:endParaRPr lang="is-IS"/>
        </a:p>
      </dgm:t>
    </dgm:pt>
    <dgm:pt modelId="{A4D7E19C-778F-4E5A-80E9-150AD2890C4F}">
      <dgm:prSet/>
      <dgm:spPr/>
      <dgm:t>
        <a:bodyPr/>
        <a:lstStyle/>
        <a:p>
          <a:r>
            <a:rPr lang="is-IS" dirty="0" smtClean="0"/>
            <a:t>Efla opinbera þjónustu og styrkja innviði</a:t>
          </a:r>
          <a:endParaRPr lang="is-IS" dirty="0"/>
        </a:p>
      </dgm:t>
    </dgm:pt>
    <dgm:pt modelId="{B6B55FE4-0426-44E8-BA38-3475DDBF6852}" type="parTrans" cxnId="{A97F8FD4-EDC9-4561-8CE4-738785E59892}">
      <dgm:prSet/>
      <dgm:spPr/>
      <dgm:t>
        <a:bodyPr/>
        <a:lstStyle/>
        <a:p>
          <a:endParaRPr lang="is-IS"/>
        </a:p>
      </dgm:t>
    </dgm:pt>
    <dgm:pt modelId="{91B8F340-15E9-4506-99D2-2E7374544903}" type="sibTrans" cxnId="{A97F8FD4-EDC9-4561-8CE4-738785E59892}">
      <dgm:prSet/>
      <dgm:spPr/>
      <dgm:t>
        <a:bodyPr/>
        <a:lstStyle/>
        <a:p>
          <a:endParaRPr lang="is-IS"/>
        </a:p>
      </dgm:t>
    </dgm:pt>
    <dgm:pt modelId="{53950A6A-6B13-4516-A7B4-D8BA37A5CEED}" type="pres">
      <dgm:prSet presAssocID="{E29CBF49-D345-43D3-8D0F-676C439CD2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438593C9-DDD1-40EC-8C39-5A62C8B0A987}" type="pres">
      <dgm:prSet presAssocID="{7CA4C163-0E0C-46AE-91A3-9B748E6FFB4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07D92BD5-535A-4C5A-A126-214897CDC8C0}" type="pres">
      <dgm:prSet presAssocID="{BC0F0A78-6F6B-40C4-B66B-FC53317260E1}" presName="sibTrans" presStyleCnt="0"/>
      <dgm:spPr/>
    </dgm:pt>
    <dgm:pt modelId="{AE7A2820-E074-4F0E-B6D7-EA89ED16351F}" type="pres">
      <dgm:prSet presAssocID="{8C6E03B4-6E9F-4308-91CF-40E55D56C11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203BF9CB-BF15-476C-877F-CC6933F644C2}" type="pres">
      <dgm:prSet presAssocID="{D8B6E9B6-ECEF-4EE8-A45E-F2DC054F7512}" presName="sibTrans" presStyleCnt="0"/>
      <dgm:spPr/>
    </dgm:pt>
    <dgm:pt modelId="{3305DB8D-040A-4172-9B4F-635FDAD2E0B6}" type="pres">
      <dgm:prSet presAssocID="{D10E7807-AE23-422D-8738-3422FE78634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3FECADCC-9FDC-4A78-BA6A-904724BC2251}" type="pres">
      <dgm:prSet presAssocID="{84CB38D8-87BA-48FB-B8D4-B5AE3D6076F7}" presName="sibTrans" presStyleCnt="0"/>
      <dgm:spPr/>
    </dgm:pt>
    <dgm:pt modelId="{48A88BCC-0152-4B33-A2DD-4B81B327F44C}" type="pres">
      <dgm:prSet presAssocID="{A4D7E19C-778F-4E5A-80E9-150AD2890C4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819AE437-8D52-4A7C-8B9F-9D5336063C89}" type="presOf" srcId="{A4D7E19C-778F-4E5A-80E9-150AD2890C4F}" destId="{48A88BCC-0152-4B33-A2DD-4B81B327F44C}" srcOrd="0" destOrd="0" presId="urn:microsoft.com/office/officeart/2005/8/layout/default"/>
    <dgm:cxn modelId="{98A40615-9DCC-46DA-BEB0-2094118A6ECE}" srcId="{E29CBF49-D345-43D3-8D0F-676C439CD2A1}" destId="{8C6E03B4-6E9F-4308-91CF-40E55D56C111}" srcOrd="1" destOrd="0" parTransId="{DFF00702-9F99-44E8-BDAA-8A13C86F6642}" sibTransId="{D8B6E9B6-ECEF-4EE8-A45E-F2DC054F7512}"/>
    <dgm:cxn modelId="{C043A0E0-2B45-4307-9CF4-CF44B2796F38}" srcId="{E29CBF49-D345-43D3-8D0F-676C439CD2A1}" destId="{D10E7807-AE23-422D-8738-3422FE786347}" srcOrd="2" destOrd="0" parTransId="{1964288A-C545-4E4A-B14D-AE790AF0CDAB}" sibTransId="{84CB38D8-87BA-48FB-B8D4-B5AE3D6076F7}"/>
    <dgm:cxn modelId="{37399696-1B57-471B-9BB7-601D0D94E9D0}" srcId="{E29CBF49-D345-43D3-8D0F-676C439CD2A1}" destId="{7CA4C163-0E0C-46AE-91A3-9B748E6FFB4B}" srcOrd="0" destOrd="0" parTransId="{CCC1C505-E6CF-4C73-A22C-D52A4B8522FE}" sibTransId="{BC0F0A78-6F6B-40C4-B66B-FC53317260E1}"/>
    <dgm:cxn modelId="{58CB3746-43FD-4AC2-B608-E92274D014EC}" type="presOf" srcId="{E29CBF49-D345-43D3-8D0F-676C439CD2A1}" destId="{53950A6A-6B13-4516-A7B4-D8BA37A5CEED}" srcOrd="0" destOrd="0" presId="urn:microsoft.com/office/officeart/2005/8/layout/default"/>
    <dgm:cxn modelId="{A97F8FD4-EDC9-4561-8CE4-738785E59892}" srcId="{E29CBF49-D345-43D3-8D0F-676C439CD2A1}" destId="{A4D7E19C-778F-4E5A-80E9-150AD2890C4F}" srcOrd="3" destOrd="0" parTransId="{B6B55FE4-0426-44E8-BA38-3475DDBF6852}" sibTransId="{91B8F340-15E9-4506-99D2-2E7374544903}"/>
    <dgm:cxn modelId="{7DF056F4-4F9C-4176-8ED4-69CD9529438B}" type="presOf" srcId="{D10E7807-AE23-422D-8738-3422FE786347}" destId="{3305DB8D-040A-4172-9B4F-635FDAD2E0B6}" srcOrd="0" destOrd="0" presId="urn:microsoft.com/office/officeart/2005/8/layout/default"/>
    <dgm:cxn modelId="{54A9CE94-C84D-4AB5-A895-66D285B825E9}" type="presOf" srcId="{8C6E03B4-6E9F-4308-91CF-40E55D56C111}" destId="{AE7A2820-E074-4F0E-B6D7-EA89ED16351F}" srcOrd="0" destOrd="0" presId="urn:microsoft.com/office/officeart/2005/8/layout/default"/>
    <dgm:cxn modelId="{8369F9B3-5887-4176-A5BC-232DBB0EB00A}" type="presOf" srcId="{7CA4C163-0E0C-46AE-91A3-9B748E6FFB4B}" destId="{438593C9-DDD1-40EC-8C39-5A62C8B0A987}" srcOrd="0" destOrd="0" presId="urn:microsoft.com/office/officeart/2005/8/layout/default"/>
    <dgm:cxn modelId="{F419FB47-F3F4-4CBF-BA51-A5AC0E352E02}" type="presParOf" srcId="{53950A6A-6B13-4516-A7B4-D8BA37A5CEED}" destId="{438593C9-DDD1-40EC-8C39-5A62C8B0A987}" srcOrd="0" destOrd="0" presId="urn:microsoft.com/office/officeart/2005/8/layout/default"/>
    <dgm:cxn modelId="{185427FE-4484-4E60-9DFF-6CADE51D6A9A}" type="presParOf" srcId="{53950A6A-6B13-4516-A7B4-D8BA37A5CEED}" destId="{07D92BD5-535A-4C5A-A126-214897CDC8C0}" srcOrd="1" destOrd="0" presId="urn:microsoft.com/office/officeart/2005/8/layout/default"/>
    <dgm:cxn modelId="{8C5BD406-A13A-44E4-B4DE-A48DD2EAEF29}" type="presParOf" srcId="{53950A6A-6B13-4516-A7B4-D8BA37A5CEED}" destId="{AE7A2820-E074-4F0E-B6D7-EA89ED16351F}" srcOrd="2" destOrd="0" presId="urn:microsoft.com/office/officeart/2005/8/layout/default"/>
    <dgm:cxn modelId="{7E3F3FD1-5C67-4504-A134-BB767351F733}" type="presParOf" srcId="{53950A6A-6B13-4516-A7B4-D8BA37A5CEED}" destId="{203BF9CB-BF15-476C-877F-CC6933F644C2}" srcOrd="3" destOrd="0" presId="urn:microsoft.com/office/officeart/2005/8/layout/default"/>
    <dgm:cxn modelId="{64A38EB9-02B3-43D5-973A-4A3F7A6FC4D4}" type="presParOf" srcId="{53950A6A-6B13-4516-A7B4-D8BA37A5CEED}" destId="{3305DB8D-040A-4172-9B4F-635FDAD2E0B6}" srcOrd="4" destOrd="0" presId="urn:microsoft.com/office/officeart/2005/8/layout/default"/>
    <dgm:cxn modelId="{EDC05BCF-B5C3-4496-BB8C-A3E0D216237B}" type="presParOf" srcId="{53950A6A-6B13-4516-A7B4-D8BA37A5CEED}" destId="{3FECADCC-9FDC-4A78-BA6A-904724BC2251}" srcOrd="5" destOrd="0" presId="urn:microsoft.com/office/officeart/2005/8/layout/default"/>
    <dgm:cxn modelId="{F6B11A8A-3000-4C59-B89C-C09B0518D96B}" type="presParOf" srcId="{53950A6A-6B13-4516-A7B4-D8BA37A5CEED}" destId="{48A88BCC-0152-4B33-A2DD-4B81B327F44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593C9-DDD1-40EC-8C39-5A62C8B0A987}">
      <dsp:nvSpPr>
        <dsp:cNvPr id="0" name=""/>
        <dsp:cNvSpPr/>
      </dsp:nvSpPr>
      <dsp:spPr>
        <a:xfrm>
          <a:off x="1275648" y="1499"/>
          <a:ext cx="3028142" cy="181688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3300" kern="1200" dirty="0" smtClean="0"/>
            <a:t>Vega á móti þenslu í hagkerfinu</a:t>
          </a:r>
          <a:endParaRPr lang="is-IS" sz="3300" kern="1200" dirty="0"/>
        </a:p>
      </dsp:txBody>
      <dsp:txXfrm>
        <a:off x="1275648" y="1499"/>
        <a:ext cx="3028142" cy="1816885"/>
      </dsp:txXfrm>
    </dsp:sp>
    <dsp:sp modelId="{AE7A2820-E074-4F0E-B6D7-EA89ED16351F}">
      <dsp:nvSpPr>
        <dsp:cNvPr id="0" name=""/>
        <dsp:cNvSpPr/>
      </dsp:nvSpPr>
      <dsp:spPr>
        <a:xfrm>
          <a:off x="4606605" y="1499"/>
          <a:ext cx="3028142" cy="181688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3300" kern="1200" dirty="0" smtClean="0"/>
            <a:t>Stuðla að sátt á vinnumarkaði</a:t>
          </a:r>
        </a:p>
      </dsp:txBody>
      <dsp:txXfrm>
        <a:off x="4606605" y="1499"/>
        <a:ext cx="3028142" cy="1816885"/>
      </dsp:txXfrm>
    </dsp:sp>
    <dsp:sp modelId="{3305DB8D-040A-4172-9B4F-635FDAD2E0B6}">
      <dsp:nvSpPr>
        <dsp:cNvPr id="0" name=""/>
        <dsp:cNvSpPr/>
      </dsp:nvSpPr>
      <dsp:spPr>
        <a:xfrm>
          <a:off x="1275648" y="2121199"/>
          <a:ext cx="3028142" cy="181688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3300" kern="1200" dirty="0" smtClean="0"/>
            <a:t>Taka á gengisstyrkingu</a:t>
          </a:r>
        </a:p>
      </dsp:txBody>
      <dsp:txXfrm>
        <a:off x="1275648" y="2121199"/>
        <a:ext cx="3028142" cy="1816885"/>
      </dsp:txXfrm>
    </dsp:sp>
    <dsp:sp modelId="{48A88BCC-0152-4B33-A2DD-4B81B327F44C}">
      <dsp:nvSpPr>
        <dsp:cNvPr id="0" name=""/>
        <dsp:cNvSpPr/>
      </dsp:nvSpPr>
      <dsp:spPr>
        <a:xfrm>
          <a:off x="4606605" y="2121199"/>
          <a:ext cx="3028142" cy="181688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3300" kern="1200" dirty="0" smtClean="0"/>
            <a:t>Efla opinbera þjónustu og styrkja innviði</a:t>
          </a:r>
          <a:endParaRPr lang="is-IS" sz="3300" kern="1200" dirty="0"/>
        </a:p>
      </dsp:txBody>
      <dsp:txXfrm>
        <a:off x="4606605" y="2121199"/>
        <a:ext cx="3028142" cy="1816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0.73729</cdr:x>
      <cdr:y>0.06156</cdr:y>
    </cdr:from>
    <cdr:to>
      <cdr:x>0.96492</cdr:x>
      <cdr:y>0.72862</cdr:y>
    </cdr:to>
    <cdr:sp macro="" textlink="">
      <cdr:nvSpPr>
        <cdr:cNvPr id="2" name="Textarammi 1"/>
        <cdr:cNvSpPr txBox="1"/>
      </cdr:nvSpPr>
      <cdr:spPr>
        <a:xfrm xmlns:a="http://schemas.openxmlformats.org/drawingml/2006/main">
          <a:off x="3604500" y="143357"/>
          <a:ext cx="1112849" cy="155349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2">
              <a:lumMod val="25000"/>
            </a:schemeClr>
          </a:solidFill>
          <a:prstDash val="sysDash"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s-IS" sz="1100" dirty="0" smtClean="0"/>
            <a:t>Spá</a:t>
          </a:r>
          <a:endParaRPr lang="is-I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0.65026</cdr:x>
      <cdr:y>0.04585</cdr:y>
    </cdr:from>
    <cdr:to>
      <cdr:x>0.9651</cdr:x>
      <cdr:y>0.77768</cdr:y>
    </cdr:to>
    <cdr:sp macro="" textlink="">
      <cdr:nvSpPr>
        <cdr:cNvPr id="2" name="Textarammi 1"/>
        <cdr:cNvSpPr txBox="1"/>
      </cdr:nvSpPr>
      <cdr:spPr>
        <a:xfrm xmlns:a="http://schemas.openxmlformats.org/drawingml/2006/main">
          <a:off x="3044217" y="113008"/>
          <a:ext cx="1473935" cy="180378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2">
              <a:lumMod val="25000"/>
            </a:schemeClr>
          </a:solidFill>
          <a:prstDash val="sysDash"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100" dirty="0" smtClean="0"/>
            <a:t>Spá</a:t>
          </a:r>
          <a:endParaRPr lang="is-I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0.60503</cdr:x>
      <cdr:y>0</cdr:y>
    </cdr:from>
    <cdr:to>
      <cdr:x>0.96184</cdr:x>
      <cdr:y>0.618</cdr:y>
    </cdr:to>
    <cdr:sp macro="" textlink="">
      <cdr:nvSpPr>
        <cdr:cNvPr id="2" name="Textarammi 1"/>
        <cdr:cNvSpPr txBox="1"/>
      </cdr:nvSpPr>
      <cdr:spPr>
        <a:xfrm xmlns:a="http://schemas.openxmlformats.org/drawingml/2006/main">
          <a:off x="3008520" y="0"/>
          <a:ext cx="1774235" cy="145545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2">
              <a:lumMod val="25000"/>
            </a:schemeClr>
          </a:solidFill>
          <a:prstDash val="sysDash"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100" dirty="0" smtClean="0"/>
            <a:t>Spá</a:t>
          </a:r>
          <a:endParaRPr lang="is-I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0.86434</cdr:x>
      <cdr:y>0.03009</cdr:y>
    </cdr:from>
    <cdr:to>
      <cdr:x>0.93044</cdr:x>
      <cdr:y>0.13788</cdr:y>
    </cdr:to>
    <cdr:sp macro="" textlink="">
      <cdr:nvSpPr>
        <cdr:cNvPr id="2" name="Textarammi 1"/>
        <cdr:cNvSpPr txBox="1"/>
      </cdr:nvSpPr>
      <cdr:spPr>
        <a:xfrm xmlns:a="http://schemas.openxmlformats.org/drawingml/2006/main">
          <a:off x="4522598" y="65226"/>
          <a:ext cx="345862" cy="2336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s-IS" sz="1100" dirty="0" smtClean="0"/>
            <a:t>Spá</a:t>
          </a:r>
          <a:endParaRPr lang="is-I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0.72413</cdr:x>
      <cdr:y>0.04067</cdr:y>
    </cdr:from>
    <cdr:to>
      <cdr:x>0.97777</cdr:x>
      <cdr:y>0.66321</cdr:y>
    </cdr:to>
    <cdr:sp macro="" textlink="">
      <cdr:nvSpPr>
        <cdr:cNvPr id="2" name="Textarammi 1"/>
        <cdr:cNvSpPr txBox="1"/>
      </cdr:nvSpPr>
      <cdr:spPr>
        <a:xfrm xmlns:a="http://schemas.openxmlformats.org/drawingml/2006/main">
          <a:off x="3419526" y="188911"/>
          <a:ext cx="1197734" cy="289171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2">
              <a:lumMod val="25000"/>
            </a:schemeClr>
          </a:solidFill>
          <a:prstDash val="sysDash"/>
        </a:ln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rbe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rbe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rbe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rbe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100" dirty="0"/>
            <a:t>Áætlun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7ECA8F-C153-6949-8C8A-0D66054EEBA3}" type="datetimeFigureOut">
              <a:rPr lang="en-US"/>
              <a:pPr>
                <a:defRPr/>
              </a:pPr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E34EB7-3318-B34D-BEC4-5EA326D2F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58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1E0194E-D961-D54B-B44C-6AB5D451B4A0}" type="datetimeFigureOut">
              <a:rPr lang="en-US"/>
              <a:pPr>
                <a:defRPr/>
              </a:pPr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B6EBB5-60E1-A849-875C-F64E77D10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20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Fjögur meginmarkmið hagstjórnar</a:t>
            </a:r>
          </a:p>
          <a:p>
            <a:r>
              <a:rPr lang="is-I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Hagstjórnarmarkmið ríkisstjórnarinnar má draga saman í fjögur atriði:</a:t>
            </a:r>
          </a:p>
          <a:p>
            <a:endParaRPr lang="is-I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s-I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Í fyrsta lagi skal sýna aðhald í ríkisrekstri, einkum við upphaf áætlunarinnar. Þetta á sér</a:t>
            </a:r>
          </a:p>
          <a:p>
            <a:r>
              <a:rPr lang="is-I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stoð í fjármálastefnu sem gerir ráð fyrir afgangi upp á 1,6% af vergri landsframleiðslu</a:t>
            </a:r>
          </a:p>
          <a:p>
            <a:r>
              <a:rPr lang="is-I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árin 2018 og 2019 en að síðan dragi </a:t>
            </a:r>
            <a:r>
              <a:rPr lang="is-I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úr</a:t>
            </a:r>
            <a:r>
              <a:rPr lang="is-I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aðhaldsstiginu samhliða því að dregur </a:t>
            </a:r>
            <a:r>
              <a:rPr lang="is-I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úr</a:t>
            </a:r>
            <a:r>
              <a:rPr lang="is-I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þenslu.</a:t>
            </a:r>
          </a:p>
          <a:p>
            <a:r>
              <a:rPr lang="is-I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Þetta felur meðal annars í sér varkárni í fjárfestingum hins opinbera.</a:t>
            </a:r>
          </a:p>
          <a:p>
            <a:endParaRPr lang="is-I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s-I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Í öðru lagi er mikilvægt að stuðla að stöðugleika og sátt á vinnumarkaði þannig að</a:t>
            </a:r>
          </a:p>
          <a:p>
            <a:r>
              <a:rPr lang="is-I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launastefna verði í samræmi við þol ríkis og atvinnulífs.</a:t>
            </a:r>
          </a:p>
          <a:p>
            <a:endParaRPr lang="is-I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s-I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Í þriðja lagi þarf að taka á þeirri miklu gengisstyrkingu sem gjörbreytt hefur rekstrargrundvelli</a:t>
            </a:r>
          </a:p>
          <a:p>
            <a:r>
              <a:rPr lang="is-I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útflutningsgreina um land allt. Þar ber að líta til ígrundaðra langtímaaðgerða</a:t>
            </a:r>
          </a:p>
          <a:p>
            <a:r>
              <a:rPr lang="is-I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fremur en skammtímalausna.</a:t>
            </a:r>
          </a:p>
          <a:p>
            <a:endParaRPr lang="is-I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s-I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Í síðasta lagi þarf að tryggja og efla opinbera þjónustu og innviði. Til þess þarf atvinnulífið</a:t>
            </a:r>
          </a:p>
          <a:p>
            <a:r>
              <a:rPr lang="is-I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að vera kröftugt og rekstur ríkisins stöndugur.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81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5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4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HEILBRIGÐISMÁL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Nýtt</a:t>
            </a:r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sjúkrahús 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23 </a:t>
            </a:r>
            <a:r>
              <a:rPr lang="is-I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Sjúkrahúsþjónusta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Þarfir 90% þeirra sjúklinga sem njóta þjónustu sérhæfðra sjúkrahúsa verði þannig að aðrir kostir en þjónusta sérhæfðs sjúkrahúss koma ekki til greina.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Sérhæfð sjúkrahús á Íslandi standist samanburð við sambærileg sjúkrahús á Norðurlöndunum.</a:t>
            </a:r>
          </a:p>
          <a:p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Byggins nýs Landspítala við Hringbraut. 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Breytt greiðsluþátttaka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24 </a:t>
            </a:r>
            <a:r>
              <a:rPr lang="is-I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Heilbrigðisþjónusta utan sjúkrahúsa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Lækka í áföngum greiðsluþátttöku sjúklinga fyrir heilbrigðisþjónustu. </a:t>
            </a:r>
          </a:p>
          <a:p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Draga í áföngum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greiðsluþátttöku sjúklinga í heilbrigðisþjónustu.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Sálfræðiþjónusta aukin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24 </a:t>
            </a:r>
            <a:r>
              <a:rPr lang="is-I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Heilbrigðisþjónusta utan sjúkrahúsa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Bætt aðgengi sjúklinga að fjölbreyttri geðheilbrigðisþjónustu óháð efnahag og búsetu (mælikvarðinn: fjöldi stöðugildi sálfræðinga í heilsugæslu).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Skilvirkari þjónusta fyrir sjúklinga sem leita til heilsugæslu.</a:t>
            </a:r>
          </a:p>
          <a:p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Markvisst unnið að fjölgun faghópa sem starfa í heilsugæslunni, til dæmis sálfræðinga, sjúkraþjálfara og næringarfræðinga, og teymisvinna aukin. </a:t>
            </a:r>
          </a:p>
          <a:p>
            <a:r>
              <a:rPr lang="is-I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Biðlistar styttir 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25 </a:t>
            </a:r>
            <a:r>
              <a:rPr lang="is-I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Hjúkrunar- og endurhæfingarþjónusta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Markmið: 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Veita þjónustu í takt við færni og heilsu og lágmarka þörf fyrir dvöl á stofnun (mælikvarði: fjöldi einstaklinga að meðaltali á biðlista eftir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hjúkrunarrými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 landinu öllu).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55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Hækkun frítekjumarks atvinnutekna eldri borgara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28 </a:t>
            </a:r>
            <a:r>
              <a:rPr lang="is-I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Málefni aldraðra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Hækka heildartekjur ellilífeyrisþega</a:t>
            </a: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Hækka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frítekjumark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vegna atvinnutekna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Aðgerðir til að stuðla að virkni sem flestra á vinnumarkaði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27 </a:t>
            </a:r>
            <a:r>
              <a:rPr lang="is-I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Örorka og málefni fatlaðs fólks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Meiri áhersla lögð á getu fólk til að starfa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Auka hlutfall þeirra sem hefja störf á vinnumarkaði að lokinni starfsendur­hæfingu.</a:t>
            </a: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Auka áherslu á aðstoð og stuðning sem gerir ungu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fólki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með skerta starfsgetu kleift að vera þátttakendur á vinnumarkaði m.a. </a:t>
            </a:r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með aukinni áherslu á starfsendurhæfingu, bættri félagsþjónustu og geðheilbrigðisþjónustu. </a:t>
            </a: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28 </a:t>
            </a:r>
            <a:r>
              <a:rPr lang="is-IS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Málefni aldraðra</a:t>
            </a:r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Markmið: </a:t>
            </a:r>
          </a:p>
          <a:p>
            <a:pPr lvl="0"/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Auka atvinnuátttöku aldraðra og möguleika á sveigjanlegum starfslokum</a:t>
            </a: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Aðgerð: </a:t>
            </a:r>
          </a:p>
          <a:p>
            <a:pPr lvl="0"/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Hækka lögbundinn lífeyristökualdur í áföngum. </a:t>
            </a: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30 </a:t>
            </a:r>
            <a:r>
              <a:rPr lang="is-IS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Vinnumarkaður og atvinnuleysi</a:t>
            </a:r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Markmið: </a:t>
            </a:r>
          </a:p>
          <a:p>
            <a:pPr lvl="0"/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Hver tryggður atvinnuleitandi hafi fundið starf, hafið þátttöku í atvinnutengdri starfsendurhæfingu, fengið starfsþjálfunarsamning eða hafið nám að meðal­­tali innan við níu mánuði frá því að hann skráði sig án atvinnu hjá Vinnumálastofnun. </a:t>
            </a: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Aðgerð: </a:t>
            </a:r>
          </a:p>
          <a:p>
            <a:pPr lvl="0"/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Átaksverkefni því skyni að ná því markmiði að atvinnuleitandi njóti einstaklingsmiðaðrar þjónustu þegar við níu mánaða atvinnuleysi.</a:t>
            </a: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Hafi atvinnuleitandi verið í níu mánuði í virkri atvinnuleit verði greindar ástæður þess að viðkomandi hafi ekki fengið vinnu og þá metið hvort ástæða sé til að leita eftir. starfsþjálfunarsamningi eða þjónustu VIRK. Í kjölfarið verði komið á reglulegu greiningarfyrirkomulagi.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Aukið fé til samgöngumála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11 </a:t>
            </a:r>
            <a:r>
              <a:rPr lang="is-I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Samgöngu- og fjarskiptamál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Aðgerðir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Aukin fræðsla og áróður til erlendra ökumanna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Sjálfvirkt öryggiseftirlit aukið, eftirlit með meðalhraðamyndavélum undirbúið.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Efling umferðaröryggisáætlunar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Efla slysaskráningu sjóslysa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Setja upp viðvörunarljós við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brýr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Efling </a:t>
            </a:r>
            <a:r>
              <a:rPr lang="is-I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löggæslu</a:t>
            </a:r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land allt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9 </a:t>
            </a:r>
            <a:r>
              <a:rPr lang="is-I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Almanna- og réttaröryggi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Aðgerðir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Styrking landamæravörslu á Keflavíkurflugvelli m.t.t. </a:t>
            </a:r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fjölgun ferðamanna</a:t>
            </a:r>
          </a:p>
          <a:p>
            <a:pPr lvl="0"/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Efling löggæslu á sviði tölvu og netglæpa</a:t>
            </a:r>
          </a:p>
          <a:p>
            <a:pPr lvl="0"/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Bættur aðbúnaður lögreglu </a:t>
            </a:r>
          </a:p>
          <a:p>
            <a:pPr lvl="0"/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Aukin löggæsla og björgunargeta með flugvél</a:t>
            </a: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s-I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Þrjár nýjar þyrlur fyrir Landhelgisgæsluna</a:t>
            </a:r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Fjallað um kaup á þyrlum í kafla um </a:t>
            </a:r>
            <a:r>
              <a:rPr lang="is-IS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Almanna- og réttaröryggi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3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Hækkun greiðslna í fæðingarorlofi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29 </a:t>
            </a:r>
            <a:r>
              <a:rPr lang="is-I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Fjölskyldumál</a:t>
            </a:r>
            <a:endParaRPr lang="is-I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Draga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röskun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 tekjuinnkomu foreldra í fæðingarorlofi</a:t>
            </a: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Breyta reglugerð þannig að mánaðarlegar hámarksgreiðslur í fæðingarorlofi hækki í 520 þúsund kr. </a:t>
            </a:r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vegna barna sem fæðast, verða ættleidd eða tekin í varanlegt fóstur árið 2018 og 560 þúsund kr. vegna barna sem fæðast, verða ættleidd eða tekin í varanlegt fóstur á árinu 2019 og 600 þúsund kr. vegna barna sem fæðast, verða ættleidd eða tekin í varanlegt fóstur árið 2020 eða síðar.</a:t>
            </a:r>
          </a:p>
          <a:p>
            <a:r>
              <a:rPr lang="is-IS" sz="120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Aðgerðir gegn fátækt barna </a:t>
            </a:r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29 </a:t>
            </a:r>
            <a:r>
              <a:rPr lang="is-IS" sz="120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Fjölskyldumál</a:t>
            </a:r>
            <a:endParaRPr lang="is-IS" sz="1200" b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Markmið: </a:t>
            </a:r>
          </a:p>
          <a:p>
            <a:pPr lvl="0"/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Spornað verði gegn fátækt (mælikvarði: hlutfall barna á heimilum þar sem skortir efnisleg gæði). </a:t>
            </a: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Aðgerð: </a:t>
            </a:r>
          </a:p>
          <a:p>
            <a:pPr lvl="0"/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Tillögur um barnabætur og breytt fyrirkomulag greiðslna með börnum sem miðar að því að þær byggi á tekjum foreldra, en ekki stöðu þeirra munu ásamt fleiri aðgerðum vinna gegn fátækt á heimilum þar sem tekjur eru undir lágtekjumörkum (sjá aðgerð 1.1 í tillögu til þingsályktunar um fjölskyldustefnu 2017–2021)</a:t>
            </a:r>
          </a:p>
          <a:p>
            <a:r>
              <a:rPr lang="is-IS" sz="120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Stigin verði markviss skref til að leysa húsnæðisvandann</a:t>
            </a:r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31 </a:t>
            </a:r>
            <a:r>
              <a:rPr lang="is-IS" sz="120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Húsnæðisstuðningur</a:t>
            </a:r>
            <a:endParaRPr lang="is-IS" sz="1200" b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Markmið: </a:t>
            </a:r>
          </a:p>
          <a:p>
            <a:pPr lvl="0"/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Einfaldari húsnæðisstuðningur</a:t>
            </a: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Aðgerðir: </a:t>
            </a:r>
          </a:p>
          <a:p>
            <a:pPr lvl="0"/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Aðgerðir ríkisstjórnarinnar til stuðnings kaupa á fyrstu íbúð </a:t>
            </a: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Óbreyttar viðmiðunarfjárhæðir vaxtabóta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52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Notendastýrð persónuleg aðstoð (NPA) verður lögfest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27 </a:t>
            </a:r>
            <a:r>
              <a:rPr lang="is-I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Örorka og málefni fatlaðs fólks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Þjónusta við fatlað fólk verði efld þannig að það geti lifað sjálfstæðu lífi</a:t>
            </a:r>
          </a:p>
          <a:p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Aðgerð: </a:t>
            </a:r>
          </a:p>
          <a:p>
            <a:pPr lvl="0"/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Lögfesting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 Notendastýrði persónuleg aðstoð (NPA)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Stuðningur við öryrkja endurskoðaður og aukinn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27 </a:t>
            </a:r>
            <a:r>
              <a:rPr lang="is-I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Örorka og málefni fatlaðs fólks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Vinnusamningum öryrkja verði fjölgað á árunum 2017–2020</a:t>
            </a:r>
          </a:p>
          <a:p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Átak verði hafið við að finna störf fyrir fólk með skerta starfsgetu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4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Háskólar fá meira fé til að auka gæði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21 </a:t>
            </a:r>
            <a:r>
              <a:rPr lang="is-I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Háskólastig 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Auka gæði í starfsemi háskóla,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rannsóknar-stofnana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þekkingarsetra</a:t>
            </a:r>
            <a:r>
              <a:rPr lang="is-I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Aðgerðir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Endurskoða reiknilíkan háskóla.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Endurskoða lög um háskóla nr. </a:t>
            </a:r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63/2006 og lög um opinbera háskóla nr. 85/2008, í samráði við hagsmunaaðila. Í endurskoðuninni verður m.a. litið til gæðamála og alþjóðlegra skuldbindinga Íslands um viðurkenningu á menntun og hæfi.</a:t>
            </a:r>
          </a:p>
          <a:p>
            <a:pPr lvl="0"/>
            <a:r>
              <a:rPr lang="is-I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Gera sértækar úttektir á gæðum fjarnáms og meistaranáms, þvert á háskóla og bregðast við niðurstöðum.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17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85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7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722438" y="3813518"/>
            <a:ext cx="9811137" cy="91440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err="1" smtClean="0"/>
              <a:t>Smelltu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breyta</a:t>
            </a:r>
            <a:r>
              <a:rPr lang="en-US" dirty="0" smtClean="0"/>
              <a:t> </a:t>
            </a:r>
            <a:r>
              <a:rPr lang="en-US" dirty="0" err="1" smtClean="0"/>
              <a:t>titli</a:t>
            </a:r>
            <a:endParaRPr lang="en-US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12783" y="5601558"/>
            <a:ext cx="9820791" cy="922809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3000" baseline="0">
                <a:solidFill>
                  <a:schemeClr val="bg1"/>
                </a:solidFill>
              </a:defRPr>
            </a:lvl2pPr>
            <a:lvl3pPr>
              <a:defRPr sz="3000" baseline="0">
                <a:solidFill>
                  <a:schemeClr val="bg1"/>
                </a:solidFill>
              </a:defRPr>
            </a:lvl3pPr>
            <a:lvl4pPr>
              <a:defRPr sz="3000" baseline="0">
                <a:solidFill>
                  <a:schemeClr val="bg1"/>
                </a:solidFill>
              </a:defRPr>
            </a:lvl4pPr>
            <a:lvl5pPr>
              <a:defRPr sz="300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err="1" smtClean="0"/>
              <a:t>Höfundur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dagsetning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9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ö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1811338" y="1628775"/>
            <a:ext cx="4789487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6968225" y="1628775"/>
            <a:ext cx="4672914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CA5FA01C-6A8C-8946-8068-AFA453C70E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mtClean="0"/>
              <a:t>Titill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321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 + gra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11338" y="1628774"/>
            <a:ext cx="4789487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  <a:lvl2pPr>
              <a:defRPr sz="16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959600" y="1628775"/>
            <a:ext cx="4681538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C5A73127-0C3D-C842-9B77-43D78780C7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mtClean="0"/>
              <a:t>Titill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450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 (stórt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1811338" y="1628775"/>
            <a:ext cx="9829800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992DDAD5-D7B7-AD4A-82E8-7007B223A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mtClean="0"/>
              <a:t>Titill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9208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i + gra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11338" y="1628774"/>
            <a:ext cx="4789487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  <a:lvl2pPr>
              <a:defRPr sz="16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959600" y="1628775"/>
            <a:ext cx="4681538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531186D7-353F-B24C-8F50-B741D10BEC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mtClean="0"/>
              <a:t>Titill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2649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8329E4-43B1-7049-BBF7-6684C358EB06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8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flaforsíð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722438" y="3813518"/>
            <a:ext cx="9811137" cy="9144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4000" b="1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err="1" smtClean="0"/>
              <a:t>Smelltu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breyta</a:t>
            </a:r>
            <a:r>
              <a:rPr lang="en-US" dirty="0" smtClean="0"/>
              <a:t> </a:t>
            </a:r>
            <a:r>
              <a:rPr lang="en-US" dirty="0" err="1" smtClean="0"/>
              <a:t>titli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12783" y="5601558"/>
            <a:ext cx="9820791" cy="922809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3000" baseline="0">
                <a:solidFill>
                  <a:schemeClr val="bg1"/>
                </a:solidFill>
              </a:defRPr>
            </a:lvl2pPr>
            <a:lvl3pPr>
              <a:defRPr sz="3000" baseline="0">
                <a:solidFill>
                  <a:schemeClr val="bg1"/>
                </a:solidFill>
              </a:defRPr>
            </a:lvl3pPr>
            <a:lvl4pPr>
              <a:defRPr sz="3000" baseline="0">
                <a:solidFill>
                  <a:schemeClr val="bg1"/>
                </a:solidFill>
              </a:defRPr>
            </a:lvl4pPr>
            <a:lvl5pPr>
              <a:defRPr sz="300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err="1" smtClean="0"/>
              <a:t>Höfundur</a:t>
            </a:r>
            <a:r>
              <a:rPr lang="en-US" dirty="0" smtClean="0"/>
              <a:t> &amp; </a:t>
            </a:r>
            <a:r>
              <a:rPr lang="en-US" dirty="0" err="1" smtClean="0"/>
              <a:t>dagsetning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3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forsíð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722438" y="3813518"/>
            <a:ext cx="9811137" cy="9144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4000" b="1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err="1" smtClean="0"/>
              <a:t>Smelltu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breyta</a:t>
            </a:r>
            <a:r>
              <a:rPr lang="en-US" dirty="0" smtClean="0"/>
              <a:t> </a:t>
            </a:r>
            <a:r>
              <a:rPr lang="en-US" dirty="0" err="1" smtClean="0"/>
              <a:t>titli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12783" y="5601558"/>
            <a:ext cx="9820791" cy="922809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3000" baseline="0">
                <a:solidFill>
                  <a:schemeClr val="bg1"/>
                </a:solidFill>
              </a:defRPr>
            </a:lvl2pPr>
            <a:lvl3pPr>
              <a:defRPr sz="3000" baseline="0">
                <a:solidFill>
                  <a:schemeClr val="bg1"/>
                </a:solidFill>
              </a:defRPr>
            </a:lvl3pPr>
            <a:lvl4pPr>
              <a:defRPr sz="3000" baseline="0">
                <a:solidFill>
                  <a:schemeClr val="bg1"/>
                </a:solidFill>
              </a:defRPr>
            </a:lvl4pPr>
            <a:lvl5pPr>
              <a:defRPr sz="300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err="1" smtClean="0"/>
              <a:t>Höfundur</a:t>
            </a:r>
            <a:r>
              <a:rPr lang="en-US" dirty="0" smtClean="0"/>
              <a:t> &amp; </a:t>
            </a:r>
            <a:r>
              <a:rPr lang="en-US" dirty="0" err="1" smtClean="0"/>
              <a:t>dagsetning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8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t atrið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992DDAD5-D7B7-AD4A-82E8-7007B223A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3001697"/>
            <a:ext cx="9829800" cy="591959"/>
          </a:xfrm>
          <a:prstGeom prst="rect">
            <a:avLst/>
          </a:prstGeom>
        </p:spPr>
        <p:txBody>
          <a:bodyPr anchor="ctr"/>
          <a:lstStyle>
            <a:lvl1pPr algn="just">
              <a:defRPr lang="en-US" sz="4000" b="1" dirty="0" smtClean="0"/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err="1" smtClean="0"/>
              <a:t>Titill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811337" y="3765550"/>
            <a:ext cx="7121647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4529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síða (2 dálkar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11338" y="1628774"/>
            <a:ext cx="4789487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  <a:lvl2pPr>
              <a:defRPr sz="16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959987" y="1628774"/>
            <a:ext cx="4681151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  <a:lvl2pPr>
              <a:defRPr sz="16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F8555FAF-B078-2145-91CA-A8846BD50F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mtClean="0"/>
              <a:t>Titill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77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síða (1 dálkur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11338" y="1628774"/>
            <a:ext cx="9829800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aseline="0"/>
            </a:lvl1pPr>
            <a:lvl2pPr>
              <a:defRPr sz="24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24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24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24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0E818C45-C866-534E-9727-CDF7DDCC3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mtClean="0"/>
              <a:t>Titill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90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ór my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11338" y="1628775"/>
            <a:ext cx="9829800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1CB17BAE-6F7C-9844-887E-7FFFB2686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mtClean="0"/>
              <a:t>Titill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648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yndi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11338" y="1628775"/>
            <a:ext cx="4789487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959600" y="1628775"/>
            <a:ext cx="4681538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435F8D9C-37EB-5144-B992-0D0BD8056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mtClean="0"/>
              <a:t>Titill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316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 (stórt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1811338" y="1628775"/>
            <a:ext cx="9829800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B149B702-6F43-5546-87F3-91C81A34C2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mtClean="0"/>
              <a:t>Titill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50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8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8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Fjármálaáætlun 2018–2022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31. mars 2017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1954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Betra skattkerfi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811337" y="3765549"/>
            <a:ext cx="8182408" cy="1707787"/>
          </a:xfrm>
        </p:spPr>
        <p:txBody>
          <a:bodyPr/>
          <a:lstStyle/>
          <a:p>
            <a:r>
              <a:rPr lang="is-IS" dirty="0" smtClean="0"/>
              <a:t>Lægri virðisaukaskattur eykur </a:t>
            </a:r>
            <a:r>
              <a:rPr lang="is-IS" dirty="0" err="1" smtClean="0"/>
              <a:t>kaupmátt</a:t>
            </a:r>
            <a:r>
              <a:rPr lang="is-IS" dirty="0" smtClean="0"/>
              <a:t> almennings</a:t>
            </a:r>
          </a:p>
          <a:p>
            <a:r>
              <a:rPr lang="is-IS" dirty="0" smtClean="0"/>
              <a:t>Skattaívilnun ferðaþjónustu minnkuð</a:t>
            </a:r>
          </a:p>
          <a:p>
            <a:r>
              <a:rPr lang="is-IS" dirty="0" smtClean="0"/>
              <a:t>Grænir skattar vernda umhverfi</a:t>
            </a:r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622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Forgangsröðun og </a:t>
            </a:r>
            <a:r>
              <a:rPr lang="is-IS" dirty="0" err="1" smtClean="0"/>
              <a:t>umbætur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811337" y="3765550"/>
            <a:ext cx="9829801" cy="914400"/>
          </a:xfrm>
        </p:spPr>
        <p:txBody>
          <a:bodyPr/>
          <a:lstStyle/>
          <a:p>
            <a:r>
              <a:rPr lang="is-IS" dirty="0" smtClean="0"/>
              <a:t>Aukin skilvirkni í ríkiskerfinu</a:t>
            </a:r>
          </a:p>
          <a:p>
            <a:r>
              <a:rPr lang="is-IS" dirty="0" err="1" smtClean="0"/>
              <a:t>Hærri</a:t>
            </a:r>
            <a:r>
              <a:rPr lang="is-IS" dirty="0" smtClean="0"/>
              <a:t> framlög skili sér í bættri þjónustu</a:t>
            </a:r>
          </a:p>
          <a:p>
            <a:r>
              <a:rPr lang="is-IS" dirty="0" smtClean="0"/>
              <a:t>Tilgangur fjármálaáætlunar er markviss nýting fjár</a:t>
            </a:r>
          </a:p>
          <a:p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02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Ábyrg hagstjórn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811337" y="3765550"/>
            <a:ext cx="9710103" cy="914400"/>
          </a:xfrm>
        </p:spPr>
        <p:txBody>
          <a:bodyPr/>
          <a:lstStyle/>
          <a:p>
            <a:r>
              <a:rPr lang="is-IS" dirty="0" smtClean="0"/>
              <a:t>Umhverfi skapað til lækkunar vaxta</a:t>
            </a:r>
          </a:p>
          <a:p>
            <a:r>
              <a:rPr lang="is-IS" dirty="0" smtClean="0"/>
              <a:t>Hröð lækkun skulda</a:t>
            </a:r>
          </a:p>
          <a:p>
            <a:r>
              <a:rPr lang="is-IS" dirty="0" smtClean="0"/>
              <a:t>Lægri vaxtagreiðslur veita svigrúm til </a:t>
            </a:r>
            <a:r>
              <a:rPr lang="is-IS" dirty="0"/>
              <a:t>uppbyggingar </a:t>
            </a:r>
            <a:endParaRPr lang="is-IS" dirty="0" smtClean="0"/>
          </a:p>
          <a:p>
            <a:r>
              <a:rPr lang="is-IS" dirty="0" smtClean="0"/>
              <a:t>Stöðugra gengi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574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 smtClean="0"/>
              <a:t>Forsendur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990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smtClean="0"/>
              <a:t>Fjármálastefna 2017-2022</a:t>
            </a:r>
            <a:r>
              <a:rPr lang="is-IS"/>
              <a:t/>
            </a:r>
            <a:br>
              <a:rPr lang="is-IS"/>
            </a:br>
            <a:endParaRPr lang="is-I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269988"/>
              </p:ext>
            </p:extLst>
          </p:nvPr>
        </p:nvGraphicFramePr>
        <p:xfrm>
          <a:off x="1811338" y="1400174"/>
          <a:ext cx="8286751" cy="4724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571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58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8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58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58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8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5814"/>
              </a:tblGrid>
              <a:tr h="387506">
                <a:tc>
                  <a:txBody>
                    <a:bodyPr/>
                    <a:lstStyle/>
                    <a:p>
                      <a:pPr algn="l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Hlutfall af vergri landsframleiðslu</a:t>
                      </a:r>
                    </a:p>
                  </a:txBody>
                  <a:tcPr marL="90000" marR="9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2017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2018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2019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latin typeface="Corbel" charset="0"/>
                          <a:ea typeface="Corbel" charset="0"/>
                          <a:cs typeface="Corbel" charset="0"/>
                        </a:rPr>
                        <a:t>2020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2021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2022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8423">
                <a:tc>
                  <a:txBody>
                    <a:bodyPr/>
                    <a:lstStyle/>
                    <a:p>
                      <a:pPr algn="l"/>
                      <a:r>
                        <a:rPr lang="is-IS" sz="1800" b="1" dirty="0">
                          <a:latin typeface="Corbel" charset="0"/>
                          <a:ea typeface="Corbel" charset="0"/>
                          <a:cs typeface="Corbel" charset="0"/>
                        </a:rPr>
                        <a:t>Hið opinbera, </a:t>
                      </a:r>
                      <a:r>
                        <a:rPr lang="is-IS" sz="1800" b="1" dirty="0" err="1">
                          <a:latin typeface="Corbel" charset="0"/>
                          <a:ea typeface="Corbel" charset="0"/>
                          <a:cs typeface="Corbel" charset="0"/>
                        </a:rPr>
                        <a:t>A-hluti</a:t>
                      </a:r>
                      <a:r>
                        <a:rPr lang="is-IS" sz="1800" b="1" dirty="0">
                          <a:latin typeface="Corbel" charset="0"/>
                          <a:ea typeface="Corbel" charset="0"/>
                          <a:cs typeface="Corbel" charset="0"/>
                        </a:rPr>
                        <a:t>:</a:t>
                      </a:r>
                    </a:p>
                  </a:txBody>
                  <a:tcPr marL="90000" marR="90000" marT="32400" marB="31646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>
                          <a:latin typeface="Corbel" charset="0"/>
                          <a:ea typeface="Corbel" charset="0"/>
                          <a:cs typeface="Corbel" charset="0"/>
                        </a:rPr>
                        <a:t>%</a:t>
                      </a: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 dirty="0">
                          <a:latin typeface="Corbel" charset="0"/>
                          <a:ea typeface="Corbel" charset="0"/>
                          <a:cs typeface="Corbel" charset="0"/>
                        </a:rPr>
                        <a:t>%</a:t>
                      </a: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>
                          <a:latin typeface="Corbel" charset="0"/>
                          <a:ea typeface="Corbel" charset="0"/>
                          <a:cs typeface="Corbel" charset="0"/>
                        </a:rPr>
                        <a:t>%</a:t>
                      </a: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>
                          <a:latin typeface="Corbel" charset="0"/>
                          <a:ea typeface="Corbel" charset="0"/>
                          <a:cs typeface="Corbel" charset="0"/>
                        </a:rPr>
                        <a:t>%</a:t>
                      </a: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 dirty="0">
                          <a:latin typeface="Corbel" charset="0"/>
                          <a:ea typeface="Corbel" charset="0"/>
                          <a:cs typeface="Corbel" charset="0"/>
                        </a:rPr>
                        <a:t>%</a:t>
                      </a: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%</a:t>
                      </a:r>
                      <a:endParaRPr lang="is-IS" sz="1800" b="1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506">
                <a:tc>
                  <a:txBody>
                    <a:bodyPr/>
                    <a:lstStyle/>
                    <a:p>
                      <a:pPr marL="177800" lvl="1" indent="0" algn="l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Heildarafkoma</a:t>
                      </a:r>
                    </a:p>
                  </a:txBody>
                  <a:tcPr marL="90000" marR="9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s-IS" sz="1800" kern="1200" dirty="0">
                          <a:solidFill>
                            <a:schemeClr val="dk1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1,6</a:t>
                      </a:r>
                      <a:endParaRPr lang="is-IS" sz="1800" kern="1200" dirty="0">
                        <a:solidFill>
                          <a:schemeClr val="dk1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1,6</a:t>
                      </a:r>
                      <a:endParaRPr lang="is-IS" sz="1800" kern="1200" dirty="0">
                        <a:solidFill>
                          <a:schemeClr val="dk1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1,5</a:t>
                      </a:r>
                      <a:endParaRPr lang="is-IS" sz="1800" kern="1200" dirty="0">
                        <a:solidFill>
                          <a:schemeClr val="dk1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1,4</a:t>
                      </a:r>
                      <a:endParaRPr lang="is-IS" sz="1800" kern="1200" dirty="0">
                        <a:solidFill>
                          <a:schemeClr val="dk1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1,3</a:t>
                      </a:r>
                      <a:endParaRPr lang="is-IS" sz="1800" kern="1200" dirty="0">
                        <a:solidFill>
                          <a:schemeClr val="dk1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506">
                <a:tc>
                  <a:txBody>
                    <a:bodyPr/>
                    <a:lstStyle/>
                    <a:p>
                      <a:pPr marL="363538" lvl="1" indent="0" algn="l"/>
                      <a:r>
                        <a:rPr lang="is-IS" sz="1800" dirty="0" err="1">
                          <a:latin typeface="Corbel" charset="0"/>
                          <a:ea typeface="Corbel" charset="0"/>
                          <a:cs typeface="Corbel" charset="0"/>
                        </a:rPr>
                        <a:t>þ.a</a:t>
                      </a:r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. ríkissjóður,</a:t>
                      </a:r>
                      <a:r>
                        <a:rPr lang="is-IS" sz="1800" baseline="0" dirty="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is-IS" sz="1800" baseline="0" dirty="0" err="1">
                          <a:latin typeface="Corbel" charset="0"/>
                          <a:ea typeface="Corbel" charset="0"/>
                          <a:cs typeface="Corbel" charset="0"/>
                        </a:rPr>
                        <a:t>A-hluta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1,0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1,5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1,4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1,3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1,2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1,1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7506">
                <a:tc>
                  <a:txBody>
                    <a:bodyPr/>
                    <a:lstStyle/>
                    <a:p>
                      <a:pPr marL="363538" lvl="1" indent="0" algn="l"/>
                      <a:r>
                        <a:rPr lang="is-IS" sz="1800" dirty="0" err="1">
                          <a:latin typeface="Corbel" charset="0"/>
                          <a:ea typeface="Corbel" charset="0"/>
                          <a:cs typeface="Corbel" charset="0"/>
                        </a:rPr>
                        <a:t>þ.a</a:t>
                      </a:r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. sveitarfélög, </a:t>
                      </a:r>
                      <a:r>
                        <a:rPr lang="is-IS" sz="1800" dirty="0" err="1">
                          <a:latin typeface="Corbel" charset="0"/>
                          <a:ea typeface="Corbel" charset="0"/>
                          <a:cs typeface="Corbel" charset="0"/>
                        </a:rPr>
                        <a:t>A-hluta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0,0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0,1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0,2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0,2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0,2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0,2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7506">
                <a:tc>
                  <a:txBody>
                    <a:bodyPr/>
                    <a:lstStyle/>
                    <a:p>
                      <a:pPr marL="177800" lvl="1" indent="0" algn="l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Heildarskuldir</a:t>
                      </a:r>
                    </a:p>
                  </a:txBody>
                  <a:tcPr marL="90000" marR="9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37</a:t>
                      </a:r>
                      <a:endParaRPr lang="is-IS" sz="1800" kern="1200" dirty="0">
                        <a:solidFill>
                          <a:schemeClr val="dk1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34</a:t>
                      </a:r>
                      <a:endParaRPr lang="is-IS" sz="1800" kern="1200" dirty="0">
                        <a:solidFill>
                          <a:schemeClr val="dk1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30</a:t>
                      </a:r>
                      <a:endParaRPr lang="is-IS" sz="1800" kern="1200" dirty="0">
                        <a:solidFill>
                          <a:schemeClr val="dk1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28</a:t>
                      </a:r>
                      <a:endParaRPr lang="is-IS" sz="1800" kern="1200" dirty="0">
                        <a:solidFill>
                          <a:schemeClr val="dk1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27</a:t>
                      </a:r>
                      <a:endParaRPr lang="is-IS" sz="1800" kern="1200" dirty="0">
                        <a:solidFill>
                          <a:schemeClr val="dk1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26</a:t>
                      </a:r>
                      <a:endParaRPr lang="is-IS" sz="1800" kern="1200" dirty="0">
                        <a:solidFill>
                          <a:schemeClr val="dk1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7506">
                <a:tc>
                  <a:txBody>
                    <a:bodyPr/>
                    <a:lstStyle/>
                    <a:p>
                      <a:pPr marL="363538" lvl="1" indent="0" algn="l"/>
                      <a:r>
                        <a:rPr lang="is-IS" sz="1800" dirty="0" err="1">
                          <a:latin typeface="Corbel" charset="0"/>
                          <a:ea typeface="Corbel" charset="0"/>
                          <a:cs typeface="Corbel" charset="0"/>
                        </a:rPr>
                        <a:t>þ.a</a:t>
                      </a:r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. ríkissjóður,</a:t>
                      </a:r>
                      <a:r>
                        <a:rPr lang="is-IS" sz="1800" baseline="0" dirty="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is-IS" sz="1800" baseline="0" dirty="0" err="1">
                          <a:latin typeface="Corbel" charset="0"/>
                          <a:ea typeface="Corbel" charset="0"/>
                          <a:cs typeface="Corbel" charset="0"/>
                        </a:rPr>
                        <a:t>A-hluta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31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28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24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23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22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21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7506">
                <a:tc>
                  <a:txBody>
                    <a:bodyPr/>
                    <a:lstStyle/>
                    <a:p>
                      <a:pPr marL="363538" lvl="1" indent="0" algn="l"/>
                      <a:r>
                        <a:rPr lang="is-IS" sz="1800" dirty="0" err="1">
                          <a:latin typeface="Corbel" charset="0"/>
                          <a:ea typeface="Corbel" charset="0"/>
                          <a:cs typeface="Corbel" charset="0"/>
                        </a:rPr>
                        <a:t>þ.a</a:t>
                      </a:r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. sveitarfélög, </a:t>
                      </a:r>
                      <a:r>
                        <a:rPr lang="is-IS" sz="1800" dirty="0" err="1">
                          <a:latin typeface="Corbel" charset="0"/>
                          <a:ea typeface="Corbel" charset="0"/>
                          <a:cs typeface="Corbel" charset="0"/>
                        </a:rPr>
                        <a:t>A-hluta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6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6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6</a:t>
                      </a: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5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5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5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8423">
                <a:tc gridSpan="6">
                  <a:txBody>
                    <a:bodyPr/>
                    <a:lstStyle/>
                    <a:p>
                      <a:pPr algn="l"/>
                      <a:r>
                        <a:rPr lang="is-IS" sz="1800" b="1" dirty="0">
                          <a:latin typeface="Corbel" charset="0"/>
                          <a:ea typeface="Corbel" charset="0"/>
                          <a:cs typeface="Corbel" charset="0"/>
                        </a:rPr>
                        <a:t>Opinberir</a:t>
                      </a:r>
                      <a:r>
                        <a:rPr lang="is-IS" sz="1800" b="1" baseline="0" dirty="0">
                          <a:latin typeface="Corbel" charset="0"/>
                          <a:ea typeface="Corbel" charset="0"/>
                          <a:cs typeface="Corbel" charset="0"/>
                        </a:rPr>
                        <a:t> aðilar í heild (ríki, sveitarfélög og fyrirtæki þeirra):</a:t>
                      </a:r>
                      <a:endParaRPr lang="is-IS" sz="1800" b="1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s-IS" sz="1800" b="1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7506">
                <a:tc>
                  <a:txBody>
                    <a:bodyPr/>
                    <a:lstStyle/>
                    <a:p>
                      <a:pPr marL="177800" lvl="1" indent="0" algn="l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Heildarafkoma</a:t>
                      </a:r>
                    </a:p>
                  </a:txBody>
                  <a:tcPr marL="90000" marR="9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0,5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1,6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2,1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2,5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2,4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2,3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7506">
                <a:tc>
                  <a:txBody>
                    <a:bodyPr/>
                    <a:lstStyle/>
                    <a:p>
                      <a:pPr marL="177800" lvl="1" indent="0" algn="l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Heildarskuldir</a:t>
                      </a:r>
                    </a:p>
                  </a:txBody>
                  <a:tcPr marL="90000" marR="9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59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55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50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47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45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latin typeface="Corbel" charset="0"/>
                          <a:ea typeface="Corbel" charset="0"/>
                          <a:cs typeface="Corbel" charset="0"/>
                        </a:rPr>
                        <a:t>43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0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11338" y="1628775"/>
            <a:ext cx="9007843" cy="4369690"/>
          </a:xfrm>
        </p:spPr>
        <p:txBody>
          <a:bodyPr/>
          <a:lstStyle/>
          <a:p>
            <a:pPr marL="0" indent="0">
              <a:buNone/>
            </a:pPr>
            <a:r>
              <a:rPr lang="is-IS" b="1" dirty="0" smtClean="0"/>
              <a:t>Almennt</a:t>
            </a:r>
          </a:p>
          <a:p>
            <a:r>
              <a:rPr lang="is-IS" dirty="0" smtClean="0"/>
              <a:t>Fjármálaáætlun til fimm ára er sett fram á grundvelli fjármálastefnu og skal lögð fram á Alþingi í síðasta lagi </a:t>
            </a:r>
            <a:r>
              <a:rPr lang="is-IS" dirty="0" smtClean="0">
                <a:solidFill>
                  <a:schemeClr val="tx2"/>
                </a:solidFill>
              </a:rPr>
              <a:t>31. mars ár </a:t>
            </a:r>
            <a:r>
              <a:rPr lang="is-IS" dirty="0" smtClean="0"/>
              <a:t>hvert. </a:t>
            </a:r>
          </a:p>
          <a:p>
            <a:r>
              <a:rPr lang="is-IS" dirty="0" smtClean="0"/>
              <a:t>Áætlunin er mikilvægt hagstjórnartæki og felur í sér annars vegar greiningu á horfum í efnahagsmálum og fjármálum opinberra aðila í heild og hins vegar markmið og áætlun um fjármál ríkis, sveitarfélag og félaga í þeirra eigu.</a:t>
            </a:r>
          </a:p>
          <a:p>
            <a:r>
              <a:rPr lang="is-IS" dirty="0" smtClean="0"/>
              <a:t>Þá felur áætlunin í sér ítarlega útfærslu á  markmiðum fjármálastefnu og stefnumörkun um tekjur og gjöld opinberra aðila og þróun þeirra.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smtClean="0"/>
              <a:t>Fjármálaáætlun 2018-2022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227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865377" y="1389888"/>
            <a:ext cx="9775762" cy="4883911"/>
          </a:xfrm>
        </p:spPr>
        <p:txBody>
          <a:bodyPr/>
          <a:lstStyle/>
          <a:p>
            <a:pPr marL="0" indent="0">
              <a:buNone/>
            </a:pPr>
            <a:r>
              <a:rPr lang="is-IS" b="1" dirty="0" smtClean="0"/>
              <a:t>Fjármálaáætlun sem stýritæki</a:t>
            </a:r>
          </a:p>
          <a:p>
            <a:r>
              <a:rPr lang="is-IS" dirty="0" smtClean="0"/>
              <a:t>Í </a:t>
            </a:r>
            <a:r>
              <a:rPr lang="is-IS" dirty="0"/>
              <a:t>áætluninni setja ráðuneytin fram stefnur og markmið fyrir 34 málefnasvið og 100 málaflokka</a:t>
            </a:r>
          </a:p>
          <a:p>
            <a:r>
              <a:rPr lang="is-IS" dirty="0"/>
              <a:t>Stefnt er að </a:t>
            </a:r>
            <a:r>
              <a:rPr lang="is-IS" dirty="0" err="1"/>
              <a:t>mælanlegum</a:t>
            </a:r>
            <a:r>
              <a:rPr lang="is-IS" dirty="0"/>
              <a:t> markmiðum og mælikvörðum</a:t>
            </a:r>
          </a:p>
          <a:p>
            <a:r>
              <a:rPr lang="is-IS" dirty="0" smtClean="0"/>
              <a:t>Hver ráðherra gefur árlega </a:t>
            </a:r>
            <a:r>
              <a:rPr lang="is-IS" dirty="0" err="1"/>
              <a:t>skýrslu</a:t>
            </a:r>
            <a:r>
              <a:rPr lang="is-IS" dirty="0"/>
              <a:t> á framgangi þeirra markmiða sem sett eru </a:t>
            </a:r>
            <a:r>
              <a:rPr lang="is-IS" dirty="0" smtClean="0"/>
              <a:t>fram</a:t>
            </a:r>
          </a:p>
          <a:p>
            <a:r>
              <a:rPr lang="is-IS" dirty="0" smtClean="0"/>
              <a:t>Þetta tryggir að málefnastefnur ráðuneytanna séu settar fram í samhengi fjárheimilda</a:t>
            </a:r>
            <a:endParaRPr lang="is-IS" dirty="0"/>
          </a:p>
          <a:p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smtClean="0"/>
              <a:t>Fjármálaáætlun 2018-2022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672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 smtClean="0"/>
              <a:t>Efnahagshorfur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32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Meiri </a:t>
            </a:r>
            <a:r>
              <a:rPr lang="is-IS" dirty="0"/>
              <a:t>vöxtur árið 2016 en reiknað var með</a:t>
            </a:r>
          </a:p>
          <a:p>
            <a:r>
              <a:rPr lang="is-IS" dirty="0" smtClean="0"/>
              <a:t>Landsframleiðslan er nú orðin talsvert meiri en hún hefur nokkurn tímann verið</a:t>
            </a:r>
          </a:p>
          <a:p>
            <a:r>
              <a:rPr lang="is-IS" dirty="0" smtClean="0"/>
              <a:t>Talið er að framleiðsluspennan nái hámarki á þessu ári</a:t>
            </a:r>
          </a:p>
          <a:p>
            <a:r>
              <a:rPr lang="is-IS" dirty="0" smtClean="0"/>
              <a:t>Mikill innflutningur vinnuafls og framleiðslutækja hefur slegið á spennuna</a:t>
            </a:r>
          </a:p>
          <a:p>
            <a:r>
              <a:rPr lang="is-IS" dirty="0" smtClean="0"/>
              <a:t>Gert er ráð fyrir að spennan fari minnkandi á næstu 2-3 árum</a:t>
            </a:r>
          </a:p>
          <a:p>
            <a:endParaRPr lang="is-IS" dirty="0"/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4101910970"/>
              </p:ext>
            </p:extLst>
          </p:nvPr>
        </p:nvGraphicFramePr>
        <p:xfrm>
          <a:off x="7040880" y="4114011"/>
          <a:ext cx="4888850" cy="232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Þenslan í hámarki 2017 </a:t>
            </a:r>
            <a:endParaRPr lang="is-IS" dirty="0"/>
          </a:p>
        </p:txBody>
      </p:sp>
      <p:sp>
        <p:nvSpPr>
          <p:cNvPr id="7" name="TextBox 6"/>
          <p:cNvSpPr txBox="1"/>
          <p:nvPr/>
        </p:nvSpPr>
        <p:spPr>
          <a:xfrm>
            <a:off x="7112000" y="3806234"/>
            <a:ext cx="4817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 smtClean="0"/>
              <a:t>Landsframleiðsla og þjóðarútgjöld, vísitala</a:t>
            </a:r>
            <a:endParaRPr lang="is-I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947753" y="765802"/>
            <a:ext cx="4817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 smtClean="0"/>
              <a:t>Spá um hagvöxt</a:t>
            </a:r>
            <a:endParaRPr lang="is-I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304060" y="3657600"/>
            <a:ext cx="1787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 smtClean="0"/>
              <a:t>Heimild: Hagstofa Íslands</a:t>
            </a:r>
            <a:endParaRPr lang="is-I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404144" y="6326922"/>
            <a:ext cx="1787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 smtClean="0"/>
              <a:t>Heimild: Hagstofa Íslands</a:t>
            </a:r>
            <a:endParaRPr lang="is-IS" sz="1000" dirty="0"/>
          </a:p>
        </p:txBody>
      </p:sp>
      <p:graphicFrame>
        <p:nvGraphicFramePr>
          <p:cNvPr id="10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787942"/>
              </p:ext>
            </p:extLst>
          </p:nvPr>
        </p:nvGraphicFramePr>
        <p:xfrm>
          <a:off x="7112000" y="1073579"/>
          <a:ext cx="4789487" cy="246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50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11338" y="1628774"/>
            <a:ext cx="4151311" cy="4645025"/>
          </a:xfrm>
        </p:spPr>
        <p:txBody>
          <a:bodyPr/>
          <a:lstStyle/>
          <a:p>
            <a:r>
              <a:rPr lang="is-IS" sz="1800" dirty="0" smtClean="0"/>
              <a:t>Kaupmáttur hefur aukist verulega, eða 9,5% árið 2016</a:t>
            </a:r>
          </a:p>
          <a:p>
            <a:r>
              <a:rPr lang="is-IS" sz="1800" dirty="0" smtClean="0"/>
              <a:t>Kaupmáttur hefur aldrei aukist eins mikið á einu ári frá því mælingar </a:t>
            </a:r>
            <a:r>
              <a:rPr lang="is-IS" sz="1800" dirty="0" err="1" smtClean="0"/>
              <a:t>hófust</a:t>
            </a:r>
            <a:r>
              <a:rPr lang="is-IS" sz="1800" dirty="0" smtClean="0"/>
              <a:t> árið 1989</a:t>
            </a:r>
          </a:p>
          <a:p>
            <a:r>
              <a:rPr lang="is-IS" sz="1800" dirty="0" smtClean="0"/>
              <a:t>Mælt atvinnuleysi hefur minnkað mikið og er komið niður fyrir 3%.</a:t>
            </a:r>
          </a:p>
          <a:p>
            <a:r>
              <a:rPr lang="is-IS" sz="1800" dirty="0" smtClean="0"/>
              <a:t>Atvinnuþátttaka er orðin sögulega mjög há og hefur atvinnuþátttaka kvenna aldrei verið meiri</a:t>
            </a:r>
          </a:p>
          <a:p>
            <a:r>
              <a:rPr lang="is-IS" sz="1800" dirty="0" smtClean="0">
                <a:solidFill>
                  <a:schemeClr val="tx2"/>
                </a:solidFill>
              </a:rPr>
              <a:t>Langtímaatvinnuleysi er hverfandi</a:t>
            </a:r>
          </a:p>
          <a:p>
            <a:r>
              <a:rPr lang="is-IS" sz="1800" dirty="0" smtClean="0">
                <a:solidFill>
                  <a:schemeClr val="tx2"/>
                </a:solidFill>
              </a:rPr>
              <a:t>Skattbreytingar stuðla að auknum kaupmætti almennings og draga úr þrýstingi á launahækkanir</a:t>
            </a:r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4173925666"/>
              </p:ext>
            </p:extLst>
          </p:nvPr>
        </p:nvGraphicFramePr>
        <p:xfrm>
          <a:off x="6959600" y="1465501"/>
          <a:ext cx="4681538" cy="246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sz="2800" dirty="0" smtClean="0"/>
              <a:t>Mikil kaupmáttaraukning og atvinnuþátttaka aldrei meiri</a:t>
            </a:r>
            <a:endParaRPr lang="is-IS" sz="2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400085"/>
              </p:ext>
            </p:extLst>
          </p:nvPr>
        </p:nvGraphicFramePr>
        <p:xfrm>
          <a:off x="6948967" y="4126963"/>
          <a:ext cx="4972493" cy="235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65074" y="1157722"/>
            <a:ext cx="4674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 smtClean="0"/>
              <a:t>Kaupmáttur, laun og verðbólga, breyting frá fyrra ári</a:t>
            </a:r>
            <a:endParaRPr lang="is-I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966639" y="3819186"/>
            <a:ext cx="4674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 smtClean="0"/>
              <a:t>Atvinnuleysi eftir lengd </a:t>
            </a:r>
            <a:endParaRPr lang="is-I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242645" y="6319411"/>
            <a:ext cx="1787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 smtClean="0"/>
              <a:t>Heimild: Hagstofa Íslands</a:t>
            </a:r>
            <a:endParaRPr lang="is-I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90412" y="3807150"/>
            <a:ext cx="1787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 smtClean="0"/>
              <a:t>Heimild: Hagstofa Íslands</a:t>
            </a:r>
            <a:endParaRPr lang="is-IS" sz="1000" dirty="0"/>
          </a:p>
        </p:txBody>
      </p:sp>
    </p:spTree>
    <p:extLst>
      <p:ext uri="{BB962C8B-B14F-4D97-AF65-F5344CB8AC3E}">
        <p14:creationId xmlns:p14="http://schemas.microsoft.com/office/powerpoint/2010/main" val="9026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Fjögur hagstjórnarmarkmið</a:t>
            </a:r>
            <a:endParaRPr lang="is-I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2248135"/>
              </p:ext>
            </p:extLst>
          </p:nvPr>
        </p:nvGraphicFramePr>
        <p:xfrm>
          <a:off x="890829" y="1756365"/>
          <a:ext cx="8910396" cy="393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20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11338" y="1320999"/>
            <a:ext cx="4789487" cy="2337538"/>
          </a:xfrm>
        </p:spPr>
        <p:txBody>
          <a:bodyPr/>
          <a:lstStyle/>
          <a:p>
            <a:r>
              <a:rPr lang="is-IS" sz="2400" dirty="0" smtClean="0"/>
              <a:t>Helstu áskoranir </a:t>
            </a:r>
            <a:r>
              <a:rPr lang="is-IS" sz="2400" dirty="0" err="1" smtClean="0"/>
              <a:t>lúta</a:t>
            </a:r>
            <a:r>
              <a:rPr lang="is-IS" sz="2400" dirty="0" smtClean="0"/>
              <a:t> að</a:t>
            </a:r>
          </a:p>
          <a:p>
            <a:pPr marL="685800" lvl="2">
              <a:spcBef>
                <a:spcPts val="1000"/>
              </a:spcBef>
            </a:pPr>
            <a:r>
              <a:rPr lang="is-IS" sz="1800" dirty="0">
                <a:solidFill>
                  <a:schemeClr val="tx1"/>
                </a:solidFill>
              </a:rPr>
              <a:t>Peninga- og gengismálum</a:t>
            </a:r>
          </a:p>
          <a:p>
            <a:pPr marL="685800" lvl="2">
              <a:spcBef>
                <a:spcPts val="1000"/>
              </a:spcBef>
            </a:pPr>
            <a:r>
              <a:rPr lang="is-IS" sz="1800" dirty="0" smtClean="0">
                <a:solidFill>
                  <a:schemeClr val="tx1"/>
                </a:solidFill>
              </a:rPr>
              <a:t>Vinnumarkaði, þróun </a:t>
            </a:r>
            <a:r>
              <a:rPr lang="is-IS" sz="1800" dirty="0">
                <a:solidFill>
                  <a:schemeClr val="tx1"/>
                </a:solidFill>
              </a:rPr>
              <a:t>kjaramála</a:t>
            </a:r>
          </a:p>
          <a:p>
            <a:pPr marL="685800" lvl="2">
              <a:spcBef>
                <a:spcPts val="1000"/>
              </a:spcBef>
            </a:pPr>
            <a:r>
              <a:rPr lang="is-IS" sz="1800" dirty="0" err="1">
                <a:solidFill>
                  <a:schemeClr val="tx1"/>
                </a:solidFill>
              </a:rPr>
              <a:t>Húsnæðismarkaði</a:t>
            </a:r>
            <a:endParaRPr lang="is-IS" sz="1800" dirty="0">
              <a:solidFill>
                <a:schemeClr val="tx1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is-IS" sz="1800" dirty="0">
                <a:solidFill>
                  <a:schemeClr val="tx1"/>
                </a:solidFill>
              </a:rPr>
              <a:t>Ferðaþjónustu</a:t>
            </a:r>
          </a:p>
          <a:p>
            <a:pPr marL="685800" lvl="2">
              <a:spcBef>
                <a:spcPts val="1000"/>
              </a:spcBef>
            </a:pPr>
            <a:r>
              <a:rPr lang="is-IS" sz="1800" dirty="0">
                <a:solidFill>
                  <a:schemeClr val="tx1"/>
                </a:solidFill>
              </a:rPr>
              <a:t>Öldrun þjóðarinnar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sz="2800" dirty="0" smtClean="0"/>
              <a:t>Efnahagsleg viðfangsefni</a:t>
            </a:r>
            <a:endParaRPr lang="is-I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600825" y="1320998"/>
            <a:ext cx="559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 smtClean="0"/>
              <a:t>Gengisvísitala krónu og inngrip Seðlabankans á gjaldeyrismarkaði (</a:t>
            </a:r>
            <a:r>
              <a:rPr lang="is-IS" sz="1400" dirty="0" err="1" smtClean="0"/>
              <a:t>ma.kr</a:t>
            </a:r>
            <a:r>
              <a:rPr lang="is-IS" sz="1400" dirty="0" smtClean="0"/>
              <a:t>.)</a:t>
            </a:r>
            <a:endParaRPr lang="is-I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680647" y="3904758"/>
            <a:ext cx="4674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 smtClean="0"/>
              <a:t>Raunverð </a:t>
            </a:r>
            <a:r>
              <a:rPr lang="is-IS" sz="1400" dirty="0" err="1" smtClean="0"/>
              <a:t>húsnæðis</a:t>
            </a:r>
            <a:r>
              <a:rPr lang="is-IS" sz="1400" dirty="0" smtClean="0"/>
              <a:t>, vísitala</a:t>
            </a:r>
            <a:endParaRPr lang="is-IS" sz="1400" dirty="0"/>
          </a:p>
        </p:txBody>
      </p:sp>
      <p:graphicFrame>
        <p:nvGraphicFramePr>
          <p:cNvPr id="11" name="Chart Placeholder 4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633363279"/>
              </p:ext>
            </p:extLst>
          </p:nvPr>
        </p:nvGraphicFramePr>
        <p:xfrm>
          <a:off x="6680647" y="1650423"/>
          <a:ext cx="5232400" cy="191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699316"/>
              </p:ext>
            </p:extLst>
          </p:nvPr>
        </p:nvGraphicFramePr>
        <p:xfrm>
          <a:off x="6599932" y="4244455"/>
          <a:ext cx="5246048" cy="223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590787"/>
              </p:ext>
            </p:extLst>
          </p:nvPr>
        </p:nvGraphicFramePr>
        <p:xfrm>
          <a:off x="1218441" y="4147309"/>
          <a:ext cx="5232400" cy="2167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36285" y="3839532"/>
            <a:ext cx="4674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 smtClean="0"/>
              <a:t>Fjöldi ferðamanna, </a:t>
            </a:r>
            <a:r>
              <a:rPr lang="is-IS" sz="1400" smtClean="0"/>
              <a:t>þús.</a:t>
            </a:r>
            <a:endParaRPr lang="is-I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242645" y="6482686"/>
            <a:ext cx="1787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 smtClean="0"/>
              <a:t>Heimild: Hagstofa Íslands</a:t>
            </a:r>
            <a:endParaRPr lang="is-I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242645" y="3658537"/>
            <a:ext cx="1787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 smtClean="0"/>
              <a:t>Heimild: Seðlabanki Íslands</a:t>
            </a:r>
            <a:endParaRPr lang="is-I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603009" y="6359574"/>
            <a:ext cx="248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 smtClean="0"/>
              <a:t>Heimild: Ferðamálastofa, </a:t>
            </a:r>
            <a:r>
              <a:rPr lang="is-IS" sz="1000" dirty="0" err="1" smtClean="0"/>
              <a:t>Íslandsbannki</a:t>
            </a:r>
            <a:endParaRPr lang="is-IS" sz="1000" dirty="0"/>
          </a:p>
        </p:txBody>
      </p:sp>
    </p:spTree>
    <p:extLst>
      <p:ext uri="{BB962C8B-B14F-4D97-AF65-F5344CB8AC3E}">
        <p14:creationId xmlns:p14="http://schemas.microsoft.com/office/powerpoint/2010/main" val="39006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2438" y="3813518"/>
            <a:ext cx="10087850" cy="914400"/>
          </a:xfrm>
        </p:spPr>
        <p:txBody>
          <a:bodyPr/>
          <a:lstStyle/>
          <a:p>
            <a:r>
              <a:rPr lang="is-IS" dirty="0" smtClean="0"/>
              <a:t>Útgjöld og áherslumál</a:t>
            </a:r>
          </a:p>
          <a:p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33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699489" y="1628774"/>
            <a:ext cx="3181697" cy="4645025"/>
          </a:xfrm>
        </p:spPr>
        <p:txBody>
          <a:bodyPr/>
          <a:lstStyle/>
          <a:p>
            <a:r>
              <a:rPr lang="is-IS" dirty="0" smtClean="0">
                <a:solidFill>
                  <a:schemeClr val="tx2"/>
                </a:solidFill>
              </a:rPr>
              <a:t>Gert er ráð fyrir að útgjöld til málaflokka vaxi með áþekkum hætti og VLF</a:t>
            </a:r>
          </a:p>
          <a:p>
            <a:r>
              <a:rPr lang="is-IS" dirty="0" smtClean="0">
                <a:solidFill>
                  <a:schemeClr val="tx2"/>
                </a:solidFill>
              </a:rPr>
              <a:t>Útgjöld til málaflokka á mann aukast um nálægt 2% á ári, einkum til velferðarmála þar sem aukningin er 3-4% á ári á mann</a:t>
            </a:r>
            <a:endParaRPr lang="is-IS" dirty="0">
              <a:solidFill>
                <a:schemeClr val="tx2"/>
              </a:solidFill>
            </a:endParaRPr>
          </a:p>
          <a:p>
            <a:r>
              <a:rPr lang="is-IS" dirty="0" smtClean="0">
                <a:solidFill>
                  <a:schemeClr val="tx2"/>
                </a:solidFill>
              </a:rPr>
              <a:t>Vaxtagjöld lækka um nærri 1,5% af VLF frá árinu 2017</a:t>
            </a:r>
          </a:p>
          <a:p>
            <a:r>
              <a:rPr lang="is-IS" dirty="0" smtClean="0">
                <a:solidFill>
                  <a:schemeClr val="tx2"/>
                </a:solidFill>
                <a:sym typeface="Wingdings" panose="05000000000000000000" pitchFamily="2" charset="2"/>
              </a:rPr>
              <a:t>Þar </a:t>
            </a:r>
            <a:r>
              <a:rPr lang="is-IS" dirty="0">
                <a:solidFill>
                  <a:schemeClr val="tx2"/>
                </a:solidFill>
                <a:sym typeface="Wingdings" panose="05000000000000000000" pitchFamily="2" charset="2"/>
              </a:rPr>
              <a:t>með </a:t>
            </a:r>
            <a:r>
              <a:rPr lang="is-IS" dirty="0" smtClean="0">
                <a:solidFill>
                  <a:schemeClr val="tx2"/>
                </a:solidFill>
                <a:sym typeface="Wingdings" panose="05000000000000000000" pitchFamily="2" charset="2"/>
              </a:rPr>
              <a:t>myndast svigrúm </a:t>
            </a:r>
            <a:r>
              <a:rPr lang="is-IS" dirty="0">
                <a:solidFill>
                  <a:schemeClr val="tx2"/>
                </a:solidFill>
                <a:sym typeface="Wingdings" panose="05000000000000000000" pitchFamily="2" charset="2"/>
              </a:rPr>
              <a:t>til uppbyggingar </a:t>
            </a:r>
            <a:r>
              <a:rPr lang="is-IS" dirty="0">
                <a:sym typeface="Wingdings" panose="05000000000000000000" pitchFamily="2" charset="2"/>
              </a:rPr>
              <a:t>samfélagslegra innviða, fjárfestinga o.fl</a:t>
            </a:r>
            <a:r>
              <a:rPr lang="is-IS" dirty="0" smtClean="0">
                <a:sym typeface="Wingdings" panose="05000000000000000000" pitchFamily="2" charset="2"/>
              </a:rPr>
              <a:t>.</a:t>
            </a:r>
            <a:endParaRPr lang="is-IS" noProof="1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Útgjaldaþróun  ríkissjóðs</a:t>
            </a:r>
          </a:p>
          <a:p>
            <a:pPr marL="0" indent="0">
              <a:buNone/>
            </a:pPr>
            <a:r>
              <a:rPr lang="is-IS" sz="1600" dirty="0" smtClean="0"/>
              <a:t>án óreglulegra liða</a:t>
            </a:r>
            <a:endParaRPr lang="is-IS" sz="1600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486354608"/>
              </p:ext>
            </p:extLst>
          </p:nvPr>
        </p:nvGraphicFramePr>
        <p:xfrm>
          <a:off x="4881186" y="1654890"/>
          <a:ext cx="7035255" cy="464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arammi 1"/>
          <p:cNvSpPr txBox="1"/>
          <p:nvPr/>
        </p:nvSpPr>
        <p:spPr>
          <a:xfrm>
            <a:off x="9732707" y="2119158"/>
            <a:ext cx="1513002" cy="311006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s-IS" sz="1100" dirty="0" smtClean="0"/>
              <a:t>Áætlun</a:t>
            </a:r>
            <a:endParaRPr lang="is-IS" sz="1100" dirty="0"/>
          </a:p>
        </p:txBody>
      </p:sp>
    </p:spTree>
    <p:extLst>
      <p:ext uri="{BB962C8B-B14F-4D97-AF65-F5344CB8AC3E}">
        <p14:creationId xmlns:p14="http://schemas.microsoft.com/office/powerpoint/2010/main" val="131787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11339" y="1628774"/>
            <a:ext cx="3365346" cy="4645025"/>
          </a:xfrm>
        </p:spPr>
        <p:txBody>
          <a:bodyPr/>
          <a:lstStyle/>
          <a:p>
            <a:r>
              <a:rPr lang="is-IS" noProof="1" smtClean="0"/>
              <a:t>Gert er ráð fyrir að raunvöxtur frumgjalda (þ.e. heildargjöld að frádregnum vaxtagjöldum) verði að jafnaði 3% á árunum 2018-2022</a:t>
            </a:r>
          </a:p>
          <a:p>
            <a:endParaRPr lang="is-IS" noProof="1"/>
          </a:p>
          <a:p>
            <a:r>
              <a:rPr lang="is-IS" noProof="1" smtClean="0"/>
              <a:t>Það svarar til um 20 mia.kr. raunaukningar útgjalda á ári að jafnaði </a:t>
            </a:r>
            <a:endParaRPr lang="is-IS" noProof="1"/>
          </a:p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Útgjaldaþróun ríkissjóðs</a:t>
            </a:r>
          </a:p>
          <a:p>
            <a:pPr marL="0" indent="0">
              <a:buNone/>
            </a:pPr>
            <a:r>
              <a:rPr lang="is-IS" sz="1600" dirty="0" smtClean="0"/>
              <a:t>án óreglulegra liða</a:t>
            </a:r>
            <a:endParaRPr lang="is-IS" sz="1600" dirty="0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848181614"/>
              </p:ext>
            </p:extLst>
          </p:nvPr>
        </p:nvGraphicFramePr>
        <p:xfrm>
          <a:off x="5456903" y="1628775"/>
          <a:ext cx="6184235" cy="464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arammi 1"/>
          <p:cNvSpPr txBox="1"/>
          <p:nvPr/>
        </p:nvSpPr>
        <p:spPr>
          <a:xfrm>
            <a:off x="9999407" y="2281084"/>
            <a:ext cx="1513002" cy="285289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s-IS" sz="1100" dirty="0" smtClean="0"/>
              <a:t>Áætlun</a:t>
            </a:r>
            <a:endParaRPr lang="is-I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456903" y="1628775"/>
            <a:ext cx="4817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 smtClean="0"/>
              <a:t>Útgjöld í milljörðum á verðlagi 2017</a:t>
            </a:r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16972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11338" y="1628774"/>
            <a:ext cx="4090698" cy="4645025"/>
          </a:xfrm>
        </p:spPr>
        <p:txBody>
          <a:bodyPr/>
          <a:lstStyle/>
          <a:p>
            <a:r>
              <a:rPr lang="is-IS" dirty="0" smtClean="0"/>
              <a:t>Útgjöld </a:t>
            </a:r>
            <a:r>
              <a:rPr lang="is-IS" dirty="0"/>
              <a:t>til heilbrigðismála </a:t>
            </a:r>
            <a:r>
              <a:rPr lang="is-IS" dirty="0" smtClean="0"/>
              <a:t>stóraukin</a:t>
            </a:r>
          </a:p>
          <a:p>
            <a:r>
              <a:rPr lang="is-IS" dirty="0" smtClean="0"/>
              <a:t>Nýr </a:t>
            </a:r>
            <a:r>
              <a:rPr lang="is-IS" dirty="0"/>
              <a:t>Landspítali verður á lokastigum við lok </a:t>
            </a:r>
            <a:r>
              <a:rPr lang="is-IS" dirty="0" smtClean="0"/>
              <a:t>áætlunarinnar</a:t>
            </a:r>
          </a:p>
          <a:p>
            <a:r>
              <a:rPr lang="is-IS" dirty="0" smtClean="0"/>
              <a:t>Biðlistar styttir </a:t>
            </a:r>
            <a:r>
              <a:rPr lang="is-IS" dirty="0"/>
              <a:t>og </a:t>
            </a:r>
            <a:r>
              <a:rPr lang="is-IS" dirty="0" err="1"/>
              <a:t>hjúkrunarrýmum</a:t>
            </a:r>
            <a:r>
              <a:rPr lang="is-IS" dirty="0"/>
              <a:t> </a:t>
            </a:r>
            <a:r>
              <a:rPr lang="is-IS" dirty="0" smtClean="0"/>
              <a:t>fjölgað</a:t>
            </a:r>
          </a:p>
          <a:p>
            <a:r>
              <a:rPr lang="is-IS" dirty="0" err="1" smtClean="0"/>
              <a:t>Nýtt</a:t>
            </a:r>
            <a:r>
              <a:rPr lang="is-IS" dirty="0" smtClean="0"/>
              <a:t> </a:t>
            </a:r>
            <a:r>
              <a:rPr lang="is-IS" dirty="0"/>
              <a:t>greiðsluþátttökukerfi tekur gildi og </a:t>
            </a:r>
            <a:r>
              <a:rPr lang="is-IS" dirty="0" smtClean="0"/>
              <a:t>greiðsluþátttaka </a:t>
            </a:r>
            <a:r>
              <a:rPr lang="is-IS" dirty="0"/>
              <a:t>sjúklinga </a:t>
            </a:r>
            <a:r>
              <a:rPr lang="is-IS" dirty="0" err="1" smtClean="0"/>
              <a:t>lækkuð</a:t>
            </a:r>
            <a:r>
              <a:rPr lang="is-IS" dirty="0" smtClean="0"/>
              <a:t> á tímabilinu</a:t>
            </a:r>
          </a:p>
          <a:p>
            <a:r>
              <a:rPr lang="is-IS" dirty="0" smtClean="0"/>
              <a:t>Tekið </a:t>
            </a:r>
            <a:r>
              <a:rPr lang="is-IS" dirty="0"/>
              <a:t>verður á geðsjúkdómum með fjölþættum aðgerðum um land </a:t>
            </a:r>
            <a:r>
              <a:rPr lang="is-IS" dirty="0" smtClean="0"/>
              <a:t>allt</a:t>
            </a:r>
          </a:p>
          <a:p>
            <a:r>
              <a:rPr lang="is-IS" dirty="0" smtClean="0"/>
              <a:t>Sálfræðiþjónusta efld í skólum</a:t>
            </a:r>
            <a:endParaRPr lang="is-IS" dirty="0"/>
          </a:p>
          <a:p>
            <a:endParaRPr lang="is-I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Heilbrigðismál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6151419" y="1211263"/>
            <a:ext cx="4817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 smtClean="0"/>
              <a:t>Útgjöld í milljörðum á verðlagi 2017</a:t>
            </a:r>
            <a:endParaRPr lang="is-IS" sz="1400" dirty="0"/>
          </a:p>
        </p:txBody>
      </p:sp>
      <p:graphicFrame>
        <p:nvGraphicFramePr>
          <p:cNvPr id="9" name="Char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99915"/>
              </p:ext>
            </p:extLst>
          </p:nvPr>
        </p:nvGraphicFramePr>
        <p:xfrm>
          <a:off x="6151419" y="1628774"/>
          <a:ext cx="5781964" cy="464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9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Hámarksgreiðslur til foreldra í fæðingarorlofi verða </a:t>
            </a:r>
            <a:r>
              <a:rPr lang="is-IS" dirty="0" err="1"/>
              <a:t>hækkaðar</a:t>
            </a:r>
            <a:r>
              <a:rPr lang="is-IS" dirty="0"/>
              <a:t> umtalsvert </a:t>
            </a:r>
            <a:endParaRPr lang="is-IS" dirty="0" smtClean="0"/>
          </a:p>
          <a:p>
            <a:r>
              <a:rPr lang="is-IS" dirty="0" err="1" smtClean="0"/>
              <a:t>Frítekjumark</a:t>
            </a:r>
            <a:r>
              <a:rPr lang="is-IS" dirty="0" smtClean="0"/>
              <a:t> </a:t>
            </a:r>
            <a:r>
              <a:rPr lang="is-IS" dirty="0"/>
              <a:t>vegna atvinnutekna eldri borgara verður </a:t>
            </a:r>
            <a:r>
              <a:rPr lang="is-IS" dirty="0" err="1"/>
              <a:t>hækkað</a:t>
            </a:r>
            <a:r>
              <a:rPr lang="is-IS" dirty="0"/>
              <a:t> </a:t>
            </a:r>
            <a:r>
              <a:rPr lang="is-IS" dirty="0" smtClean="0"/>
              <a:t>verulega</a:t>
            </a:r>
            <a:endParaRPr lang="is-IS" dirty="0"/>
          </a:p>
          <a:p>
            <a:r>
              <a:rPr lang="is-IS" dirty="0"/>
              <a:t>Stuðningur við öryrkja verður endurskoðaður, meðalgreiðslur </a:t>
            </a:r>
            <a:r>
              <a:rPr lang="is-IS" dirty="0" err="1"/>
              <a:t>hækkaðar</a:t>
            </a:r>
            <a:r>
              <a:rPr lang="is-IS" dirty="0"/>
              <a:t> og aðstoð við atvinnuleit </a:t>
            </a:r>
            <a:r>
              <a:rPr lang="is-IS" dirty="0" smtClean="0"/>
              <a:t>aukin</a:t>
            </a:r>
            <a:endParaRPr lang="is-IS" dirty="0"/>
          </a:p>
          <a:p>
            <a:r>
              <a:rPr lang="is-IS" dirty="0" smtClean="0"/>
              <a:t>Stofnframlög </a:t>
            </a:r>
            <a:r>
              <a:rPr lang="is-IS" dirty="0"/>
              <a:t>til byggingar almennra leiguíbúða munu mæta vaxandi </a:t>
            </a:r>
            <a:r>
              <a:rPr lang="is-IS" dirty="0" err="1" smtClean="0"/>
              <a:t>húsnæðisþörf</a:t>
            </a:r>
            <a:endParaRPr lang="is-IS" dirty="0" smtClean="0"/>
          </a:p>
          <a:p>
            <a:r>
              <a:rPr lang="en-US" dirty="0" err="1" smtClean="0"/>
              <a:t>Úrræði</a:t>
            </a:r>
            <a:r>
              <a:rPr lang="en-US" dirty="0" smtClean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fyrstu</a:t>
            </a:r>
            <a:r>
              <a:rPr lang="en-US" dirty="0"/>
              <a:t> </a:t>
            </a:r>
            <a:r>
              <a:rPr lang="en-US" dirty="0" err="1" smtClean="0"/>
              <a:t>húsnæðiskaupa</a:t>
            </a:r>
            <a:r>
              <a:rPr lang="en-US" dirty="0" smtClean="0"/>
              <a:t> </a:t>
            </a:r>
            <a:r>
              <a:rPr lang="en-US" dirty="0" err="1" smtClean="0"/>
              <a:t>styrkt</a:t>
            </a:r>
            <a:endParaRPr lang="is-IS" dirty="0"/>
          </a:p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Önnur velferðarmál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028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b="1" dirty="0" smtClean="0"/>
              <a:t>Samgöngur</a:t>
            </a:r>
          </a:p>
          <a:p>
            <a:r>
              <a:rPr lang="is-IS" dirty="0" smtClean="0"/>
              <a:t>Dýrafjarðargöng </a:t>
            </a:r>
            <a:r>
              <a:rPr lang="is-IS" dirty="0"/>
              <a:t>og Herjólfur verða tekin í gagnið á </a:t>
            </a:r>
            <a:r>
              <a:rPr lang="is-IS" dirty="0" smtClean="0"/>
              <a:t>tímabilinu</a:t>
            </a:r>
          </a:p>
          <a:p>
            <a:r>
              <a:rPr lang="is-IS" dirty="0" smtClean="0"/>
              <a:t>Fjárfesting og viðhald vegakerfisins aukið</a:t>
            </a:r>
          </a:p>
          <a:p>
            <a:r>
              <a:rPr lang="is-IS" dirty="0" smtClean="0"/>
              <a:t>Verkefninu </a:t>
            </a:r>
            <a:r>
              <a:rPr lang="is-IS" i="1" dirty="0"/>
              <a:t>Ísland ljóstengt </a:t>
            </a:r>
            <a:r>
              <a:rPr lang="is-IS" dirty="0" smtClean="0"/>
              <a:t>lokið </a:t>
            </a:r>
            <a:r>
              <a:rPr lang="is-IS" dirty="0"/>
              <a:t>á </a:t>
            </a:r>
            <a:r>
              <a:rPr lang="is-IS" dirty="0" smtClean="0"/>
              <a:t>tímabilinu</a:t>
            </a:r>
          </a:p>
          <a:p>
            <a:endParaRPr lang="is-IS" dirty="0"/>
          </a:p>
          <a:p>
            <a:pPr marL="0" indent="0">
              <a:buNone/>
            </a:pPr>
            <a:r>
              <a:rPr lang="is-IS" b="1" dirty="0"/>
              <a:t>Dómsmál </a:t>
            </a:r>
          </a:p>
          <a:p>
            <a:r>
              <a:rPr lang="is-IS" dirty="0"/>
              <a:t>Löggæsla efld um land allt sem og landamæraeftirlit</a:t>
            </a:r>
          </a:p>
          <a:p>
            <a:r>
              <a:rPr lang="is-IS" dirty="0"/>
              <a:t>Þrjár þyrlur fyrir Landhelgisgæsluna</a:t>
            </a:r>
          </a:p>
          <a:p>
            <a:r>
              <a:rPr lang="is-IS" dirty="0" err="1"/>
              <a:t>Nýtt</a:t>
            </a:r>
            <a:r>
              <a:rPr lang="is-IS" dirty="0"/>
              <a:t> dómstig, Landsdómur, tekur til starfa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endParaRPr lang="is-IS" dirty="0"/>
          </a:p>
          <a:p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Innanríkismál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864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11338" y="1628774"/>
            <a:ext cx="4789487" cy="2773713"/>
          </a:xfrm>
        </p:spPr>
        <p:txBody>
          <a:bodyPr/>
          <a:lstStyle/>
          <a:p>
            <a:r>
              <a:rPr lang="is-IS" dirty="0" smtClean="0"/>
              <a:t>Útgjöld </a:t>
            </a:r>
            <a:r>
              <a:rPr lang="is-IS" dirty="0"/>
              <a:t>til háskólastigsins aukin til að auka gæði og standast alþjóðlegan </a:t>
            </a:r>
            <a:r>
              <a:rPr lang="is-IS" dirty="0" smtClean="0"/>
              <a:t>samanburð</a:t>
            </a:r>
            <a:endParaRPr lang="is-IS" b="1" dirty="0"/>
          </a:p>
          <a:p>
            <a:r>
              <a:rPr lang="is-IS" dirty="0" smtClean="0"/>
              <a:t>Hús íslenskunnar rís</a:t>
            </a:r>
          </a:p>
          <a:p>
            <a:r>
              <a:rPr lang="is-IS" dirty="0" smtClean="0"/>
              <a:t>Aðgengi að menningu og listum aukið</a:t>
            </a:r>
          </a:p>
          <a:p>
            <a:r>
              <a:rPr lang="is-IS" dirty="0" smtClean="0"/>
              <a:t>Staða íslenskrar tungu efld</a:t>
            </a:r>
          </a:p>
          <a:p>
            <a:r>
              <a:rPr lang="is-IS" dirty="0" smtClean="0"/>
              <a:t>Innlend dagskrárgerð aukin</a:t>
            </a:r>
          </a:p>
          <a:p>
            <a:r>
              <a:rPr lang="is-IS" dirty="0" smtClean="0"/>
              <a:t>Afrekssjóður styrktur</a:t>
            </a:r>
            <a:endParaRPr lang="is-I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>
                <a:solidFill>
                  <a:schemeClr val="accent1"/>
                </a:solidFill>
              </a:rPr>
              <a:t>Menntamál- og menningarmál</a:t>
            </a:r>
            <a:endParaRPr lang="is-I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Tekið á loftslagsbreytingum með fjölbreyttum hætti, meðal annars með minnkun </a:t>
            </a:r>
            <a:r>
              <a:rPr lang="is-IS" dirty="0" err="1" smtClean="0"/>
              <a:t>útblásturs</a:t>
            </a:r>
            <a:endParaRPr lang="is-IS" dirty="0" smtClean="0"/>
          </a:p>
          <a:p>
            <a:endParaRPr lang="is-IS" dirty="0" smtClean="0"/>
          </a:p>
          <a:p>
            <a:r>
              <a:rPr lang="is-IS" dirty="0" smtClean="0"/>
              <a:t>Unnið samkvæmt landsáætlun um uppbyggingu innviða til verndar náttúru og menningarsögulegum minjum</a:t>
            </a:r>
          </a:p>
          <a:p>
            <a:endParaRPr lang="is-IS" dirty="0"/>
          </a:p>
          <a:p>
            <a:r>
              <a:rPr lang="is-IS" dirty="0" smtClean="0"/>
              <a:t>Aukin vöktun og rannsóknir á náttúrufari og loftslagsbreytingum</a:t>
            </a:r>
          </a:p>
          <a:p>
            <a:endParaRPr lang="is-IS" dirty="0" smtClean="0"/>
          </a:p>
          <a:p>
            <a:pPr marL="0" indent="0">
              <a:buNone/>
            </a:pPr>
            <a:endParaRPr lang="is-IS" dirty="0" smtClean="0"/>
          </a:p>
          <a:p>
            <a:endParaRPr lang="is-IS" dirty="0"/>
          </a:p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Umhverfismál</a:t>
            </a:r>
            <a:endParaRPr lang="is-IS" dirty="0"/>
          </a:p>
        </p:txBody>
      </p:sp>
      <p:pic>
        <p:nvPicPr>
          <p:cNvPr id="2050" name="Picture 2" descr="C:\Users\r09gyol\Desktop\iStock-622310500-global warm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r="37008"/>
          <a:stretch/>
        </p:blipFill>
        <p:spPr bwMode="auto">
          <a:xfrm flipH="1">
            <a:off x="6949440" y="689071"/>
            <a:ext cx="4691698" cy="53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4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is-IS" sz="1800" b="1" noProof="1">
                <a:solidFill>
                  <a:schemeClr val="tx1"/>
                </a:solidFill>
              </a:rPr>
              <a:t>Kröftug uppbygging innviða</a:t>
            </a:r>
          </a:p>
          <a:p>
            <a:pPr marL="0" lvl="1"/>
            <a:r>
              <a:rPr lang="is-IS" sz="1800" noProof="1">
                <a:solidFill>
                  <a:schemeClr val="tx1"/>
                </a:solidFill>
              </a:rPr>
              <a:t>Landsáætlun um uppbyggingu innviða</a:t>
            </a:r>
          </a:p>
          <a:p>
            <a:pPr marL="0" lvl="1"/>
            <a:r>
              <a:rPr lang="is-IS" sz="1800" noProof="1">
                <a:solidFill>
                  <a:schemeClr val="tx1"/>
                </a:solidFill>
              </a:rPr>
              <a:t>Aukin framlög í Framkvæmdasjóð ferðamannastaða</a:t>
            </a:r>
          </a:p>
          <a:p>
            <a:pPr marL="0" lvl="1"/>
            <a:r>
              <a:rPr lang="is-IS" sz="1800" noProof="1">
                <a:solidFill>
                  <a:schemeClr val="tx1"/>
                </a:solidFill>
              </a:rPr>
              <a:t>Samgöngur og löggæsla (ný forgangsröðun 2017 endurspeglar nú aukna áherslu á þarfir ferðaþjónustunnar)</a:t>
            </a:r>
          </a:p>
          <a:p>
            <a:pPr marL="0" lvl="1" indent="0">
              <a:buNone/>
            </a:pPr>
            <a:endParaRPr lang="is-IS" sz="1800" b="1" noProof="1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is-IS" sz="1800" b="1" noProof="1">
                <a:solidFill>
                  <a:schemeClr val="tx1"/>
                </a:solidFill>
              </a:rPr>
              <a:t>Aukið fjármagn til annarra mikilvægra verkefna</a:t>
            </a:r>
          </a:p>
          <a:p>
            <a:pPr marL="0" lvl="1"/>
            <a:r>
              <a:rPr lang="is-IS" sz="1800" noProof="1">
                <a:solidFill>
                  <a:schemeClr val="tx1"/>
                </a:solidFill>
              </a:rPr>
              <a:t>Stjórnsýsla</a:t>
            </a:r>
          </a:p>
          <a:p>
            <a:pPr marL="0" lvl="1"/>
            <a:r>
              <a:rPr lang="is-IS" sz="1800" noProof="1">
                <a:solidFill>
                  <a:schemeClr val="tx1"/>
                </a:solidFill>
              </a:rPr>
              <a:t>Öryggismál</a:t>
            </a:r>
          </a:p>
          <a:p>
            <a:pPr marL="0" lvl="1"/>
            <a:r>
              <a:rPr lang="is-IS" sz="1800" noProof="1">
                <a:solidFill>
                  <a:schemeClr val="tx1"/>
                </a:solidFill>
              </a:rPr>
              <a:t>Rannsóknir</a:t>
            </a:r>
          </a:p>
          <a:p>
            <a:pPr marL="0" lvl="1"/>
            <a:r>
              <a:rPr lang="is-IS" sz="1800" noProof="1">
                <a:solidFill>
                  <a:schemeClr val="tx1"/>
                </a:solidFill>
              </a:rPr>
              <a:t>Landshlutabundin stefnumótun</a:t>
            </a:r>
          </a:p>
          <a:p>
            <a:pPr marL="0" lvl="1"/>
            <a:r>
              <a:rPr lang="is-IS" sz="1800" noProof="1">
                <a:solidFill>
                  <a:schemeClr val="tx1"/>
                </a:solidFill>
              </a:rPr>
              <a:t>Upplýsingaveitur</a:t>
            </a:r>
          </a:p>
          <a:p>
            <a:pPr marL="0" lvl="1"/>
            <a:r>
              <a:rPr lang="is-IS" sz="1800" noProof="1">
                <a:solidFill>
                  <a:schemeClr val="tx1"/>
                </a:solidFill>
              </a:rPr>
              <a:t>Hæfnisetur</a:t>
            </a:r>
          </a:p>
          <a:p>
            <a:pPr marL="0" lvl="1"/>
            <a:r>
              <a:rPr lang="is-IS" sz="1800" noProof="1">
                <a:solidFill>
                  <a:schemeClr val="tx1"/>
                </a:solidFill>
              </a:rPr>
              <a:t>Landvarsla</a:t>
            </a:r>
          </a:p>
          <a:p>
            <a:pPr marL="0" lvl="1"/>
            <a:endParaRPr lang="is-IS" sz="1800" noProof="1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s-IS" sz="2400" dirty="0"/>
          </a:p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Ferðaþjónusta</a:t>
            </a:r>
            <a:endParaRPr lang="en-US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endParaRPr lang="is-IS" dirty="0"/>
          </a:p>
          <a:p>
            <a:endParaRPr lang="is-IS" dirty="0"/>
          </a:p>
        </p:txBody>
      </p:sp>
      <p:pic>
        <p:nvPicPr>
          <p:cNvPr id="5" name="Picture 2" descr="C:\Users\r09gyol\Desktop\iStock-480191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2"/>
          <a:stretch/>
        </p:blipFill>
        <p:spPr bwMode="auto">
          <a:xfrm>
            <a:off x="7053424" y="1533525"/>
            <a:ext cx="4330539" cy="48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0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1338" y="2981325"/>
            <a:ext cx="7639900" cy="3292474"/>
          </a:xfrm>
        </p:spPr>
        <p:txBody>
          <a:bodyPr/>
          <a:lstStyle/>
          <a:p>
            <a:r>
              <a:rPr lang="is-IS" dirty="0" smtClean="0"/>
              <a:t>Áætlunin 2018-2022 gerir ráð fyrir uppbyggingu innviða og eflingu velferðarkerfisins</a:t>
            </a:r>
          </a:p>
          <a:p>
            <a:r>
              <a:rPr lang="is-IS" dirty="0" smtClean="0"/>
              <a:t>Skattkerfið verður einfaldað</a:t>
            </a:r>
          </a:p>
          <a:p>
            <a:pPr lvl="1"/>
            <a:r>
              <a:rPr lang="is-IS" dirty="0" smtClean="0"/>
              <a:t>Almennt þrep lækkað </a:t>
            </a:r>
            <a:r>
              <a:rPr lang="is-IS" dirty="0" err="1" smtClean="0"/>
              <a:t>úr</a:t>
            </a:r>
            <a:r>
              <a:rPr lang="is-IS" dirty="0" smtClean="0"/>
              <a:t> 24% í 22,5%</a:t>
            </a:r>
          </a:p>
          <a:p>
            <a:pPr lvl="1"/>
            <a:r>
              <a:rPr lang="is-IS" dirty="0"/>
              <a:t>Ívilnun ferðaþjónustu í virðisaukaskatti </a:t>
            </a:r>
            <a:r>
              <a:rPr lang="is-IS" dirty="0" smtClean="0"/>
              <a:t>afnumin</a:t>
            </a:r>
          </a:p>
          <a:p>
            <a:r>
              <a:rPr lang="is-IS" dirty="0" smtClean="0"/>
              <a:t>Skuldir eru greiddar niður hratt</a:t>
            </a:r>
          </a:p>
          <a:p>
            <a:r>
              <a:rPr lang="is-IS" dirty="0" smtClean="0"/>
              <a:t>Hagstjórn miði að aukinni velsæld og lægri vöxtum.</a:t>
            </a:r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  <a:p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/>
              <a:t>Fjármálaáætlun </a:t>
            </a:r>
            <a:r>
              <a:rPr lang="is-IS" dirty="0" smtClean="0"/>
              <a:t>2018-2022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14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sz="1600" b="1" dirty="0"/>
              <a:t>Styrkleikar og </a:t>
            </a:r>
            <a:r>
              <a:rPr lang="is-IS" sz="1600" b="1" dirty="0" smtClean="0"/>
              <a:t>áskoranir</a:t>
            </a:r>
          </a:p>
          <a:p>
            <a:r>
              <a:rPr lang="is-IS" sz="1600" dirty="0" smtClean="0"/>
              <a:t>Starfsemi </a:t>
            </a:r>
            <a:r>
              <a:rPr lang="is-IS" sz="1600" dirty="0"/>
              <a:t>ríkisins hefur margvíslega styrkleika, er sveigjanleg, býr yfir miklum mannauði og veitir samfélaginu góða og mikilvæga </a:t>
            </a:r>
            <a:r>
              <a:rPr lang="is-IS" sz="1600" dirty="0" smtClean="0"/>
              <a:t>þjónustu</a:t>
            </a:r>
          </a:p>
          <a:p>
            <a:r>
              <a:rPr lang="is-IS" sz="1600" dirty="0" smtClean="0"/>
              <a:t>Rík krafa um aukið fjármagn í þjónustukerfi ríkisins en oft minni áhersla á að nýta betur það fjármagn sem þegar er til staðar</a:t>
            </a:r>
          </a:p>
          <a:p>
            <a:r>
              <a:rPr lang="is-IS" sz="1600" dirty="0" smtClean="0"/>
              <a:t>Auknir </a:t>
            </a:r>
            <a:r>
              <a:rPr lang="is-IS" sz="1600" dirty="0"/>
              <a:t>fjármunir skila ekki sjálfkrafa auknum árangri ef markmið eru óljós og skipulag </a:t>
            </a:r>
            <a:r>
              <a:rPr lang="is-IS" sz="1600" dirty="0" err="1" smtClean="0"/>
              <a:t>óhagkvæmt</a:t>
            </a:r>
            <a:endParaRPr lang="is-IS" sz="1600" dirty="0"/>
          </a:p>
          <a:p>
            <a:r>
              <a:rPr lang="is-IS" sz="1600" dirty="0" smtClean="0"/>
              <a:t>Mikilvægt </a:t>
            </a:r>
            <a:r>
              <a:rPr lang="is-IS" sz="1600" dirty="0"/>
              <a:t>að leita allra leiða til að auka hagkvæmni, </a:t>
            </a:r>
            <a:r>
              <a:rPr lang="is-IS" sz="1600" dirty="0" err="1"/>
              <a:t>bæta</a:t>
            </a:r>
            <a:r>
              <a:rPr lang="is-IS" sz="1600" dirty="0"/>
              <a:t> þjónustu og auka </a:t>
            </a:r>
            <a:r>
              <a:rPr lang="is-IS" sz="1600" dirty="0" smtClean="0"/>
              <a:t>árangur</a:t>
            </a:r>
            <a:endParaRPr lang="is-I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sz="1600" b="1" dirty="0"/>
              <a:t>Fjögur kjarnaverkefni áformuð</a:t>
            </a:r>
          </a:p>
          <a:p>
            <a:pPr marL="342900" indent="-342900">
              <a:buFont typeface="+mj-lt"/>
              <a:buAutoNum type="arabicPeriod"/>
            </a:pPr>
            <a:r>
              <a:rPr lang="is-IS" sz="1600" dirty="0"/>
              <a:t>Átak til að </a:t>
            </a:r>
            <a:r>
              <a:rPr lang="is-IS" sz="1600" dirty="0" err="1"/>
              <a:t>bæta</a:t>
            </a:r>
            <a:r>
              <a:rPr lang="is-IS" sz="1600" dirty="0"/>
              <a:t> rekstur og þjónustu stofnana með aðkomu </a:t>
            </a:r>
            <a:r>
              <a:rPr lang="is-IS" sz="1600" dirty="0" smtClean="0"/>
              <a:t>sérstaks </a:t>
            </a:r>
            <a:r>
              <a:rPr lang="is-IS" sz="1600" dirty="0"/>
              <a:t>teymis sem aðstoðar ráðuneyti og </a:t>
            </a:r>
            <a:r>
              <a:rPr lang="is-IS" sz="1600" dirty="0" smtClean="0"/>
              <a:t>stofnanir</a:t>
            </a:r>
            <a:endParaRPr lang="is-IS" sz="1600" dirty="0"/>
          </a:p>
          <a:p>
            <a:pPr marL="342900" indent="-342900">
              <a:buFont typeface="+mj-lt"/>
              <a:buAutoNum type="arabicPeriod"/>
            </a:pPr>
            <a:r>
              <a:rPr lang="is-IS" sz="1600" dirty="0"/>
              <a:t>Betri og hagkvæmari nýting upplýsingatækni til að efla og einfalda þjónustu og stjórnsýslu og draga </a:t>
            </a:r>
            <a:r>
              <a:rPr lang="is-IS" sz="1600" dirty="0" err="1"/>
              <a:t>úr</a:t>
            </a:r>
            <a:r>
              <a:rPr lang="is-IS" sz="1600" dirty="0"/>
              <a:t> </a:t>
            </a:r>
            <a:r>
              <a:rPr lang="is-IS" sz="1600" dirty="0" smtClean="0"/>
              <a:t>rekstrarkostnaði</a:t>
            </a:r>
            <a:endParaRPr lang="is-IS" sz="1600" dirty="0"/>
          </a:p>
          <a:p>
            <a:pPr marL="342900" indent="-342900">
              <a:buFont typeface="+mj-lt"/>
              <a:buAutoNum type="arabicPeriod"/>
            </a:pPr>
            <a:r>
              <a:rPr lang="is-IS" sz="1600" dirty="0" smtClean="0"/>
              <a:t>Greining </a:t>
            </a:r>
            <a:r>
              <a:rPr lang="is-IS" sz="1600" dirty="0"/>
              <a:t>og aðgerðir til að auka </a:t>
            </a:r>
            <a:r>
              <a:rPr lang="is-IS" sz="1600" dirty="0" smtClean="0"/>
              <a:t>framleiðni</a:t>
            </a:r>
            <a:endParaRPr lang="is-IS" sz="1600" dirty="0"/>
          </a:p>
          <a:p>
            <a:pPr marL="342900" indent="-342900">
              <a:buFont typeface="+mj-lt"/>
              <a:buAutoNum type="arabicPeriod"/>
            </a:pPr>
            <a:r>
              <a:rPr lang="is-IS" sz="1600" dirty="0" err="1"/>
              <a:t>Umbætur</a:t>
            </a:r>
            <a:r>
              <a:rPr lang="is-IS" sz="1600" dirty="0"/>
              <a:t> á þjónustu- og stjórnsýslukerfum til að auka skilvirkni og </a:t>
            </a:r>
            <a:r>
              <a:rPr lang="is-IS" sz="1600" dirty="0" smtClean="0"/>
              <a:t>árangur</a:t>
            </a:r>
            <a:endParaRPr lang="is-IS" sz="1600" dirty="0"/>
          </a:p>
          <a:p>
            <a:endParaRPr lang="is-I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err="1" smtClean="0"/>
              <a:t>Umbætur</a:t>
            </a:r>
            <a:r>
              <a:rPr lang="is-IS" dirty="0" smtClean="0"/>
              <a:t> í ríkisrekstri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769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2438" y="3813518"/>
            <a:ext cx="10087850" cy="914400"/>
          </a:xfrm>
        </p:spPr>
        <p:txBody>
          <a:bodyPr/>
          <a:lstStyle/>
          <a:p>
            <a:r>
              <a:rPr lang="is-IS" dirty="0" smtClean="0"/>
              <a:t>Skattastefna og tekjuáætlun: </a:t>
            </a:r>
          </a:p>
          <a:p>
            <a:r>
              <a:rPr lang="is-IS" smtClean="0"/>
              <a:t>Ívilnanir </a:t>
            </a:r>
            <a:r>
              <a:rPr lang="is-IS" dirty="0" err="1" smtClean="0"/>
              <a:t>afnumdar</a:t>
            </a:r>
            <a:r>
              <a:rPr lang="is-IS" dirty="0" smtClean="0"/>
              <a:t> </a:t>
            </a:r>
            <a:r>
              <a:rPr lang="is-IS" smtClean="0"/>
              <a:t>og almennt þrep lækkað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796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prstClr val="white"/>
                </a:solidFill>
                <a:latin typeface="Corbel" charset="0"/>
                <a:ea typeface="Corbel" charset="0"/>
                <a:cs typeface="Corbel" charset="0"/>
              </a:rPr>
              <a:pPr algn="ctr"/>
              <a:t>32</a:t>
            </a:fld>
            <a:endParaRPr lang="en-US" sz="900">
              <a:solidFill>
                <a:prstClr val="white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5691" y="411356"/>
            <a:ext cx="94258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Skattkerfisbreytingar 2018–2022</a:t>
            </a:r>
            <a:endParaRPr lang="is-IS" sz="32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898841"/>
              </p:ext>
            </p:extLst>
          </p:nvPr>
        </p:nvGraphicFramePr>
        <p:xfrm>
          <a:off x="1015691" y="1510628"/>
          <a:ext cx="9706852" cy="3744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7068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marL="514350" indent="-514350" algn="l" defTabSz="914400" rtl="0" eaLnBrk="1" latinLnBrk="0" hangingPunct="1">
                        <a:buFont typeface="+mj-lt"/>
                        <a:buAutoNum type="romanUcPeriod"/>
                      </a:pPr>
                      <a:r>
                        <a:rPr lang="is-IS" sz="2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Breikkun skattstofns í almennu þrepi virðisaukaskatts og skattalækkanir</a:t>
                      </a:r>
                      <a:endParaRPr lang="is-IS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32400" marB="31646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504000" lvl="1" indent="0" algn="l" defTabSz="914400" rtl="0" eaLnBrk="1" latinLnBrk="0" hangingPunct="1"/>
                      <a:r>
                        <a:rPr lang="is-IS" sz="2100" kern="1200" dirty="0" smtClean="0">
                          <a:solidFill>
                            <a:schemeClr val="dk1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Ferðaþjónustutengd starfsemi færist í almennt virðisaukaskattsþrep 1. júlí 2018</a:t>
                      </a:r>
                    </a:p>
                  </a:txBody>
                  <a:tcPr marL="90000" marR="90000" marT="32400" marB="31646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504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100" kern="1200" dirty="0" smtClean="0">
                          <a:solidFill>
                            <a:schemeClr val="dk1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Almennt þrep virðisaukaskatts lækki úr 24% í 22,5% 1. janúar 2019</a:t>
                      </a:r>
                    </a:p>
                  </a:txBody>
                  <a:tcPr marL="90000" marR="90000" marT="32400" marB="31646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marL="504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100" kern="1200" dirty="0" smtClean="0">
                          <a:solidFill>
                            <a:schemeClr val="dk1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Tryggingagjald lækki á seinni hluta tímabilsins. Umfang lækkunar ræðst af afkomusvigrúmi ríkissjóðs</a:t>
                      </a:r>
                      <a:endParaRPr lang="is-IS" sz="2100" kern="1200" dirty="0">
                        <a:solidFill>
                          <a:schemeClr val="dk1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romanUcPeriod" startAt="2"/>
                      </a:pPr>
                      <a:r>
                        <a:rPr lang="is-IS" sz="2100" dirty="0" smtClean="0"/>
                        <a:t>Hækkun kolefnisgjalds um 100% 1. janúar 2018. Frekari aðgerðir á sviði grænna skatta koma til skoðunar síðar</a:t>
                      </a:r>
                      <a:endParaRPr lang="is-IS" sz="2100" dirty="0"/>
                    </a:p>
                  </a:txBody>
                  <a:tcPr marL="90000" marR="90000" marT="32400" marB="31646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9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1339" y="1290806"/>
            <a:ext cx="4789487" cy="4861800"/>
          </a:xfrm>
        </p:spPr>
        <p:txBody>
          <a:bodyPr/>
          <a:lstStyle/>
          <a:p>
            <a:pPr marL="0" indent="0">
              <a:buNone/>
            </a:pPr>
            <a:r>
              <a:rPr lang="is-IS" sz="1800" b="1" dirty="0" smtClean="0"/>
              <a:t>Virðisaukaskattur samræmdur í ferðaþjónustu</a:t>
            </a:r>
          </a:p>
          <a:p>
            <a:pPr>
              <a:spcBef>
                <a:spcPts val="600"/>
              </a:spcBef>
            </a:pPr>
            <a:r>
              <a:rPr lang="is-IS" sz="1600" dirty="0" smtClean="0"/>
              <a:t>Gisting</a:t>
            </a:r>
            <a:r>
              <a:rPr lang="is-IS" sz="1600" dirty="0"/>
              <a:t>, </a:t>
            </a:r>
            <a:r>
              <a:rPr lang="is-IS" sz="1600" dirty="0" smtClean="0"/>
              <a:t>ferðaskrifstofur, -skipuleggjendur, -félög</a:t>
            </a:r>
            <a:r>
              <a:rPr lang="is-IS" sz="1600" dirty="0"/>
              <a:t>, </a:t>
            </a:r>
            <a:r>
              <a:rPr lang="is-IS" sz="1600" dirty="0" smtClean="0"/>
              <a:t>farþegaflutningar, heilsulindir </a:t>
            </a:r>
            <a:r>
              <a:rPr lang="is-IS" sz="1600" dirty="0"/>
              <a:t>og </a:t>
            </a:r>
            <a:r>
              <a:rPr lang="is-IS" sz="1600" dirty="0" smtClean="0"/>
              <a:t>ferðaleiðsögn</a:t>
            </a:r>
          </a:p>
          <a:p>
            <a:pPr>
              <a:spcBef>
                <a:spcPts val="600"/>
              </a:spcBef>
            </a:pPr>
            <a:r>
              <a:rPr lang="is-IS" sz="1600" dirty="0" smtClean="0"/>
              <a:t>Veitingasala áfram í neðra þrepi</a:t>
            </a:r>
          </a:p>
          <a:p>
            <a:pPr>
              <a:spcBef>
                <a:spcPts val="600"/>
              </a:spcBef>
            </a:pPr>
            <a:r>
              <a:rPr lang="is-IS" sz="1600" dirty="0" smtClean="0"/>
              <a:t>Atvinnugreinin hefur vaxið og eflst mjög og forsendur horfnar fyrir stuðningi</a:t>
            </a:r>
          </a:p>
          <a:p>
            <a:pPr>
              <a:spcBef>
                <a:spcPts val="600"/>
              </a:spcBef>
            </a:pPr>
            <a:r>
              <a:rPr lang="is-IS" sz="1600" dirty="0" smtClean="0"/>
              <a:t>Áhrif á vöxt ferðaþjónustunnar verða einhver en þó líklega lítil</a:t>
            </a:r>
          </a:p>
          <a:p>
            <a:pPr>
              <a:spcBef>
                <a:spcPts val="600"/>
              </a:spcBef>
            </a:pPr>
            <a:r>
              <a:rPr lang="is-IS" sz="1600" dirty="0" smtClean="0"/>
              <a:t>VSK af ferðaþjónustu án veitingastarfsemi nú nálægt 3% tekna af VSK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800" b="1" noProof="1" smtClean="0">
              <a:solidFill>
                <a:srgbClr val="00468C"/>
              </a:solidFill>
              <a:ea typeface="Corbel" charset="0"/>
              <a:cs typeface="Corbel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800" b="1" noProof="1" smtClean="0">
                <a:solidFill>
                  <a:srgbClr val="00468C"/>
                </a:solidFill>
                <a:ea typeface="Corbel" charset="0"/>
                <a:cs typeface="Corbel" charset="0"/>
              </a:rPr>
              <a:t>Almennt þrep lækkar</a:t>
            </a:r>
            <a:endParaRPr lang="en-US" sz="1800" noProof="1">
              <a:solidFill>
                <a:srgbClr val="00468C"/>
              </a:solidFill>
              <a:ea typeface="Corbel" charset="0"/>
              <a:cs typeface="Corbel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noProof="1">
                <a:solidFill>
                  <a:srgbClr val="00468C"/>
                </a:solidFill>
                <a:ea typeface="Corbel" charset="0"/>
                <a:cs typeface="Corbel" charset="0"/>
              </a:rPr>
              <a:t>lækkar úr 24% í 22,5% 1. janúar 2019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noProof="1">
                <a:solidFill>
                  <a:srgbClr val="00468C"/>
                </a:solidFill>
                <a:ea typeface="Corbel" charset="0"/>
                <a:cs typeface="Corbel" charset="0"/>
              </a:rPr>
              <a:t>frekari lækkun </a:t>
            </a:r>
            <a:r>
              <a:rPr lang="en-US" sz="1800" noProof="1" smtClean="0">
                <a:solidFill>
                  <a:srgbClr val="00468C"/>
                </a:solidFill>
                <a:ea typeface="Corbel" charset="0"/>
                <a:cs typeface="Corbel" charset="0"/>
              </a:rPr>
              <a:t>hugsanleg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noProof="1" smtClean="0">
                <a:solidFill>
                  <a:srgbClr val="00468C"/>
                </a:solidFill>
                <a:ea typeface="Corbel" charset="0"/>
                <a:cs typeface="Corbel" charset="0"/>
              </a:rPr>
              <a:t>Lækkar vísitölu neysluverðs um 0,4%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noProof="1">
              <a:solidFill>
                <a:srgbClr val="00468C"/>
              </a:solidFill>
              <a:ea typeface="Corbel" charset="0"/>
              <a:cs typeface="Corbel" charset="0"/>
            </a:endParaRPr>
          </a:p>
          <a:p>
            <a:pPr marL="0" indent="0">
              <a:buNone/>
            </a:pPr>
            <a:endParaRPr lang="is-I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33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338" y="296863"/>
            <a:ext cx="94258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dirty="0">
                <a:solidFill>
                  <a:srgbClr val="00468C"/>
                </a:solidFill>
              </a:rPr>
              <a:t>K</a:t>
            </a:r>
            <a:r>
              <a:rPr lang="en-US" sz="3200" dirty="0" smtClean="0">
                <a:solidFill>
                  <a:srgbClr val="00468C"/>
                </a:solidFill>
              </a:rPr>
              <a:t>erfisbreytingar og áherslur í skattamálum 2018–2022</a:t>
            </a:r>
            <a:endParaRPr lang="is-IS" sz="32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52298" y="1290807"/>
            <a:ext cx="4921347" cy="4632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noProof="1" smtClean="0">
                <a:solidFill>
                  <a:srgbClr val="00468C"/>
                </a:solidFill>
                <a:ea typeface="Corbel" charset="0"/>
                <a:cs typeface="Corbel" charset="0"/>
              </a:rPr>
              <a:t>Kolefnisgjald</a:t>
            </a:r>
            <a:r>
              <a:rPr lang="en-US" b="1" noProof="1">
                <a:solidFill>
                  <a:srgbClr val="00468C"/>
                </a:solidFill>
                <a:ea typeface="Corbel" charset="0"/>
                <a:cs typeface="Corbel" charset="0"/>
              </a:rPr>
              <a:t>, grænir skattar</a:t>
            </a:r>
            <a:endParaRPr lang="en-US" noProof="1">
              <a:solidFill>
                <a:srgbClr val="00468C"/>
              </a:solidFill>
              <a:ea typeface="Corbel" charset="0"/>
              <a:cs typeface="Corbel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rgbClr val="00468C"/>
                </a:solidFill>
                <a:ea typeface="Corbel" charset="0"/>
                <a:cs typeface="Corbel" charset="0"/>
              </a:rPr>
              <a:t>tvöföldun kolefnisgjalds 1. janúar 2018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rgbClr val="00468C"/>
                </a:solidFill>
                <a:ea typeface="Corbel" charset="0"/>
                <a:cs typeface="Corbel" charset="0"/>
              </a:rPr>
              <a:t>núverandi gjald er lágt í alþjóðlegum samanburði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rgbClr val="00468C"/>
                </a:solidFill>
                <a:ea typeface="Corbel" charset="0"/>
                <a:cs typeface="Corbel" charset="0"/>
              </a:rPr>
              <a:t>hvetur til skipta yfir í hreinni orku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rgbClr val="00468C"/>
                </a:solidFill>
                <a:ea typeface="Corbel" charset="0"/>
                <a:cs typeface="Corbel" charset="0"/>
              </a:rPr>
              <a:t>frekari aðgerðir verða til skoðunar</a:t>
            </a:r>
          </a:p>
          <a:p>
            <a:pPr>
              <a:spcBef>
                <a:spcPts val="600"/>
              </a:spcBef>
            </a:pPr>
            <a:endParaRPr lang="en-US" b="1" noProof="1" smtClean="0">
              <a:solidFill>
                <a:srgbClr val="00468C"/>
              </a:solidFill>
              <a:ea typeface="Corbel" charset="0"/>
              <a:cs typeface="Corbel" charset="0"/>
            </a:endParaRPr>
          </a:p>
          <a:p>
            <a:pPr>
              <a:spcBef>
                <a:spcPts val="600"/>
              </a:spcBef>
            </a:pPr>
            <a:r>
              <a:rPr lang="en-US" b="1" noProof="1" smtClean="0">
                <a:solidFill>
                  <a:srgbClr val="00468C"/>
                </a:solidFill>
                <a:ea typeface="Corbel" charset="0"/>
                <a:cs typeface="Corbel" charset="0"/>
              </a:rPr>
              <a:t>Tryggingagjald</a:t>
            </a:r>
            <a:endParaRPr lang="en-US" b="1" noProof="1">
              <a:solidFill>
                <a:srgbClr val="00468C"/>
              </a:solidFill>
              <a:ea typeface="Corbel" charset="0"/>
              <a:cs typeface="Corbel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rgbClr val="00468C"/>
                </a:solidFill>
                <a:ea typeface="Corbel" charset="0"/>
                <a:cs typeface="Corbel" charset="0"/>
              </a:rPr>
              <a:t>lækkað eftir því sem </a:t>
            </a:r>
            <a:r>
              <a:rPr lang="en-US" sz="1600" noProof="1" smtClean="0">
                <a:solidFill>
                  <a:srgbClr val="00468C"/>
                </a:solidFill>
                <a:ea typeface="Corbel" charset="0"/>
                <a:cs typeface="Corbel" charset="0"/>
              </a:rPr>
              <a:t>svigrúm </a:t>
            </a:r>
            <a:r>
              <a:rPr lang="en-US" sz="1600" noProof="1">
                <a:solidFill>
                  <a:srgbClr val="00468C"/>
                </a:solidFill>
                <a:ea typeface="Corbel" charset="0"/>
                <a:cs typeface="Corbel" charset="0"/>
              </a:rPr>
              <a:t>leyfir frá og með 2020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rgbClr val="00468C"/>
                </a:solidFill>
                <a:ea typeface="Corbel" charset="0"/>
                <a:cs typeface="Corbel" charset="0"/>
              </a:rPr>
              <a:t>lækkun gagnast hlutfallslega betur litlum og meðalstórum fyrirtækjum</a:t>
            </a:r>
          </a:p>
          <a:p>
            <a:pPr>
              <a:spcBef>
                <a:spcPts val="1200"/>
              </a:spcBef>
            </a:pPr>
            <a:endParaRPr lang="en-US" b="1" noProof="1" smtClean="0">
              <a:solidFill>
                <a:srgbClr val="00468C"/>
              </a:solidFill>
              <a:ea typeface="Corbel" charset="0"/>
              <a:cs typeface="Corbel" charset="0"/>
            </a:endParaRPr>
          </a:p>
          <a:p>
            <a:pPr>
              <a:spcBef>
                <a:spcPts val="1200"/>
              </a:spcBef>
            </a:pPr>
            <a:r>
              <a:rPr lang="en-US" b="1" noProof="1" smtClean="0">
                <a:solidFill>
                  <a:srgbClr val="00468C"/>
                </a:solidFill>
                <a:ea typeface="Corbel" charset="0"/>
                <a:cs typeface="Corbel" charset="0"/>
              </a:rPr>
              <a:t>Barátta gegn skattundanskotum og –svikum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noProof="1" smtClean="0">
                <a:solidFill>
                  <a:srgbClr val="00468C"/>
                </a:solidFill>
                <a:ea typeface="Corbel" charset="0"/>
                <a:cs typeface="Corbel" charset="0"/>
              </a:rPr>
              <a:t>Þrír starfs- og vinnuhópar nú þegar að störfum</a:t>
            </a:r>
          </a:p>
          <a:p>
            <a:endParaRPr lang="en-US" noProof="1" smtClean="0">
              <a:solidFill>
                <a:srgbClr val="00468C"/>
              </a:solidFill>
              <a:ea typeface="Corbel" charset="0"/>
              <a:cs typeface="Corbel" charset="0"/>
            </a:endParaRPr>
          </a:p>
        </p:txBody>
      </p:sp>
      <p:sp>
        <p:nvSpPr>
          <p:cNvPr id="9" name="Rectangle 8" hidden="1"/>
          <p:cNvSpPr/>
          <p:nvPr/>
        </p:nvSpPr>
        <p:spPr>
          <a:xfrm>
            <a:off x="6952298" y="3413879"/>
            <a:ext cx="4741862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Ráðstafanir </a:t>
            </a:r>
            <a:r>
              <a:rPr lang="en-U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í opinberum fjármálum til að hægja á </a:t>
            </a:r>
            <a:r>
              <a:rPr lang="en-US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eftirspurnarvexti</a:t>
            </a:r>
          </a:p>
          <a:p>
            <a:pPr marL="360000" indent="-360000">
              <a:spcBef>
                <a:spcPts val="600"/>
              </a:spcBef>
              <a:buClr>
                <a:srgbClr val="00468C"/>
              </a:buClr>
              <a:buFont typeface="Wingdings" panose="05000000000000000000" pitchFamily="2" charset="2"/>
              <a:buChar char="§"/>
            </a:pPr>
            <a:r>
              <a:rPr lang="en-US" sz="1400" noProof="1" smtClean="0">
                <a:latin typeface="Corbel" charset="0"/>
                <a:ea typeface="Corbel" charset="0"/>
                <a:cs typeface="Corbel" charset="0"/>
              </a:rPr>
              <a:t>Aðgerðir í skatta- og útgjaldamálefnum</a:t>
            </a:r>
            <a:endParaRPr lang="en-US" sz="1400" noProof="1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2438" y="3813518"/>
            <a:ext cx="10087850" cy="914400"/>
          </a:xfrm>
        </p:spPr>
        <p:txBody>
          <a:bodyPr/>
          <a:lstStyle/>
          <a:p>
            <a:r>
              <a:rPr lang="is-IS" dirty="0" smtClean="0"/>
              <a:t>Skuldir lækka hratt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661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Nýting stöðugleikaframlaga slitabúa </a:t>
            </a:r>
          </a:p>
          <a:p>
            <a:pPr lvl="1">
              <a:buFontTx/>
              <a:buChar char="-"/>
            </a:pPr>
            <a:r>
              <a:rPr lang="is-IS" dirty="0"/>
              <a:t>Gert er ráð fyrir að nýta 105 </a:t>
            </a:r>
            <a:r>
              <a:rPr lang="is-IS" dirty="0" err="1"/>
              <a:t>ma.kr</a:t>
            </a:r>
            <a:r>
              <a:rPr lang="is-IS" dirty="0"/>
              <a:t>. á yfirstandandi ári</a:t>
            </a:r>
          </a:p>
          <a:p>
            <a:pPr lvl="1">
              <a:buFontTx/>
              <a:buChar char="-"/>
            </a:pPr>
            <a:r>
              <a:rPr lang="is-IS" dirty="0"/>
              <a:t>Forsenda þess er að sala á 87% hlut í </a:t>
            </a:r>
            <a:r>
              <a:rPr lang="is-IS" dirty="0" err="1"/>
              <a:t>Arion</a:t>
            </a:r>
            <a:r>
              <a:rPr lang="is-IS" dirty="0"/>
              <a:t> banka gangi eftir </a:t>
            </a:r>
          </a:p>
          <a:p>
            <a:r>
              <a:rPr lang="is-IS" dirty="0" smtClean="0"/>
              <a:t>Ráðstöfun </a:t>
            </a:r>
            <a:r>
              <a:rPr lang="is-IS" dirty="0"/>
              <a:t>óreglulegra tekna, s.s. arðgreiðslna og söluandvirðis eigna</a:t>
            </a:r>
          </a:p>
          <a:p>
            <a:pPr lvl="1">
              <a:buFontTx/>
              <a:buChar char="-"/>
            </a:pPr>
            <a:r>
              <a:rPr lang="is-IS" dirty="0" smtClean="0"/>
              <a:t>140 </a:t>
            </a:r>
            <a:r>
              <a:rPr lang="is-IS" dirty="0" err="1"/>
              <a:t>ma.kr</a:t>
            </a:r>
            <a:r>
              <a:rPr lang="is-IS" dirty="0"/>
              <a:t>. í óreglulegum tekjum </a:t>
            </a:r>
            <a:r>
              <a:rPr lang="is-IS" dirty="0" err="1" smtClean="0"/>
              <a:t>nýttar</a:t>
            </a:r>
            <a:r>
              <a:rPr lang="is-IS" dirty="0" smtClean="0"/>
              <a:t> </a:t>
            </a:r>
            <a:r>
              <a:rPr lang="is-IS" dirty="0"/>
              <a:t>til niðurgreiðslu </a:t>
            </a:r>
            <a:r>
              <a:rPr lang="is-IS" dirty="0" smtClean="0"/>
              <a:t>skulda</a:t>
            </a:r>
          </a:p>
          <a:p>
            <a:r>
              <a:rPr lang="is-IS" dirty="0" smtClean="0"/>
              <a:t>Lækkandi </a:t>
            </a:r>
            <a:r>
              <a:rPr lang="is-IS" dirty="0"/>
              <a:t>skuldahlutfall skýrist af vexti landsframleiðslunnar og niðurgreiðslu skulda</a:t>
            </a:r>
          </a:p>
          <a:p>
            <a:endParaRPr lang="is-IS" dirty="0"/>
          </a:p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/>
              <a:t>Helstu ráðstafanir í lánamálum 2017 - 2022</a:t>
            </a: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7439296" y="4212771"/>
            <a:ext cx="4114801" cy="221342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s-I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57282829"/>
              </p:ext>
            </p:extLst>
          </p:nvPr>
        </p:nvGraphicFramePr>
        <p:xfrm>
          <a:off x="6743699" y="1628773"/>
          <a:ext cx="5286376" cy="390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36367" y="1239836"/>
            <a:ext cx="4817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/>
              <a:t>Skuldir hins opinbera, ríkis og sveitarfélaga</a:t>
            </a:r>
          </a:p>
        </p:txBody>
      </p:sp>
    </p:spTree>
    <p:extLst>
      <p:ext uri="{BB962C8B-B14F-4D97-AF65-F5344CB8AC3E}">
        <p14:creationId xmlns:p14="http://schemas.microsoft.com/office/powerpoint/2010/main" val="26808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Fjármálaáætlun 2018–2022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43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/>
              <a:t>20% </a:t>
            </a:r>
            <a:r>
              <a:rPr lang="is-IS" dirty="0" smtClean="0"/>
              <a:t>aukning í heilbrigðismál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811337" y="3765549"/>
            <a:ext cx="8286252" cy="1988639"/>
          </a:xfrm>
        </p:spPr>
        <p:txBody>
          <a:bodyPr/>
          <a:lstStyle/>
          <a:p>
            <a:r>
              <a:rPr lang="is-IS" smtClean="0"/>
              <a:t>Nýtt þjóðarsjúkrahús</a:t>
            </a:r>
          </a:p>
          <a:p>
            <a:r>
              <a:rPr lang="is-IS" smtClean="0"/>
              <a:t>Breytt og lægri greiðsluþátttaka sjúklinga</a:t>
            </a:r>
            <a:endParaRPr lang="is-IS" dirty="0" smtClean="0"/>
          </a:p>
          <a:p>
            <a:r>
              <a:rPr lang="is-IS" smtClean="0"/>
              <a:t>Sálfræðiþjónusta aukin, meðal annars í skólum</a:t>
            </a:r>
          </a:p>
          <a:p>
            <a:r>
              <a:rPr lang="is-IS" smtClean="0"/>
              <a:t>Biðlistar styttir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65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Virkari vinnumarkaður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811337" y="3765550"/>
            <a:ext cx="9775417" cy="914400"/>
          </a:xfrm>
        </p:spPr>
        <p:txBody>
          <a:bodyPr/>
          <a:lstStyle/>
          <a:p>
            <a:r>
              <a:rPr lang="is-IS" dirty="0" smtClean="0"/>
              <a:t>Hækkun </a:t>
            </a:r>
            <a:r>
              <a:rPr lang="is-IS" dirty="0" err="1" smtClean="0"/>
              <a:t>frítekjumarks</a:t>
            </a:r>
            <a:r>
              <a:rPr lang="is-IS" dirty="0" smtClean="0"/>
              <a:t> atvinnutekna eldri borgara</a:t>
            </a:r>
          </a:p>
          <a:p>
            <a:r>
              <a:rPr lang="is-IS" dirty="0" smtClean="0"/>
              <a:t>Aðgerðir til að stuðla að virkni sem flestra á vinnumarkaði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759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Innviðir og öryggi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811337" y="3765550"/>
            <a:ext cx="9004709" cy="914400"/>
          </a:xfrm>
        </p:spPr>
        <p:txBody>
          <a:bodyPr/>
          <a:lstStyle/>
          <a:p>
            <a:r>
              <a:rPr lang="is-IS" dirty="0" smtClean="0"/>
              <a:t>Aukið fé til samgöngumála</a:t>
            </a:r>
          </a:p>
          <a:p>
            <a:r>
              <a:rPr lang="is-IS" dirty="0" smtClean="0"/>
              <a:t>Efling </a:t>
            </a:r>
            <a:r>
              <a:rPr lang="is-IS" dirty="0" err="1" smtClean="0"/>
              <a:t>löggæslu</a:t>
            </a:r>
            <a:r>
              <a:rPr lang="is-IS" dirty="0" smtClean="0"/>
              <a:t> um land allt</a:t>
            </a:r>
          </a:p>
          <a:p>
            <a:r>
              <a:rPr lang="is-IS" dirty="0" smtClean="0"/>
              <a:t>Þrjár nýjar þyrlur fyrir Landhelgisgæsluna</a:t>
            </a:r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785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Fjölskyldur í fyrirrúmi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811337" y="3765550"/>
            <a:ext cx="9022474" cy="914400"/>
          </a:xfrm>
        </p:spPr>
        <p:txBody>
          <a:bodyPr/>
          <a:lstStyle/>
          <a:p>
            <a:r>
              <a:rPr lang="is-IS" dirty="0"/>
              <a:t>Hækkun greiðslna í fæðingarorlofi</a:t>
            </a:r>
          </a:p>
          <a:p>
            <a:r>
              <a:rPr lang="is-IS" dirty="0"/>
              <a:t>Aðgerðir gegn fátækt barna </a:t>
            </a:r>
          </a:p>
          <a:p>
            <a:r>
              <a:rPr lang="is-IS" dirty="0" smtClean="0"/>
              <a:t>Markviss </a:t>
            </a:r>
            <a:r>
              <a:rPr lang="is-IS" dirty="0"/>
              <a:t>skref til að leysa </a:t>
            </a:r>
            <a:r>
              <a:rPr lang="is-IS" dirty="0" err="1"/>
              <a:t>húsnæðisvandann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394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Aukin velferð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811337" y="3765550"/>
            <a:ext cx="9022474" cy="1006475"/>
          </a:xfrm>
        </p:spPr>
        <p:txBody>
          <a:bodyPr/>
          <a:lstStyle/>
          <a:p>
            <a:r>
              <a:rPr lang="is-IS" dirty="0"/>
              <a:t>Notendastýrð persónuleg aðstoð (NPA) verður </a:t>
            </a:r>
            <a:r>
              <a:rPr lang="is-IS" dirty="0" smtClean="0"/>
              <a:t>lögfest</a:t>
            </a:r>
          </a:p>
          <a:p>
            <a:r>
              <a:rPr lang="is-IS" dirty="0"/>
              <a:t>Stuðningur við öryrkja </a:t>
            </a:r>
            <a:r>
              <a:rPr lang="is-IS" dirty="0" smtClean="0"/>
              <a:t>endurskoðaður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997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Menntamál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811337" y="3765550"/>
            <a:ext cx="7121647" cy="981941"/>
          </a:xfrm>
        </p:spPr>
        <p:txBody>
          <a:bodyPr/>
          <a:lstStyle/>
          <a:p>
            <a:r>
              <a:rPr lang="is-IS" dirty="0"/>
              <a:t>Háskólar fá meira fé til að auka gæði</a:t>
            </a:r>
          </a:p>
          <a:p>
            <a:r>
              <a:rPr lang="is-IS" dirty="0"/>
              <a:t>Hús íslenskunnar rís</a:t>
            </a:r>
          </a:p>
        </p:txBody>
      </p:sp>
    </p:spTree>
    <p:extLst>
      <p:ext uri="{BB962C8B-B14F-4D97-AF65-F5344CB8AC3E}">
        <p14:creationId xmlns:p14="http://schemas.microsoft.com/office/powerpoint/2010/main" val="8066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jaEfn_PPT-Master-Template">
  <a:themeElements>
    <a:clrScheme name="Custom 1">
      <a:dk1>
        <a:srgbClr val="00468C"/>
      </a:dk1>
      <a:lt1>
        <a:srgbClr val="FEFFFF"/>
      </a:lt1>
      <a:dk2>
        <a:srgbClr val="00468C"/>
      </a:dk2>
      <a:lt2>
        <a:srgbClr val="DCDDD4"/>
      </a:lt2>
      <a:accent1>
        <a:srgbClr val="00468C"/>
      </a:accent1>
      <a:accent2>
        <a:srgbClr val="BA0000"/>
      </a:accent2>
      <a:accent3>
        <a:srgbClr val="F3C959"/>
      </a:accent3>
      <a:accent4>
        <a:srgbClr val="008E00"/>
      </a:accent4>
      <a:accent5>
        <a:srgbClr val="FF9300"/>
      </a:accent5>
      <a:accent6>
        <a:srgbClr val="935100"/>
      </a:accent6>
      <a:hlink>
        <a:srgbClr val="00468C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jaEfn_PPT-Master-Template" id="{D0F7A5F9-A511-0A43-944A-8587003B8D4D}" vid="{09283B94-6073-BE45-9D4B-4D1F764FA0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FjaEfn_PPT-Master-Template</Template>
  <TotalTime>1190</TotalTime>
  <Words>2000</Words>
  <Application>Microsoft Office PowerPoint</Application>
  <PresentationFormat>Custom</PresentationFormat>
  <Paragraphs>486</Paragraphs>
  <Slides>36</Slides>
  <Notes>11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FjaEfn_PPT-Master-Template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Björn Þór Hermannsson</dc:creator>
  <cp:lastModifiedBy>Elva Björk Sverrisdóttir</cp:lastModifiedBy>
  <cp:revision>105</cp:revision>
  <cp:lastPrinted>2017-03-31T08:26:52Z</cp:lastPrinted>
  <dcterms:created xsi:type="dcterms:W3CDTF">2017-03-28T08:34:34Z</dcterms:created>
  <dcterms:modified xsi:type="dcterms:W3CDTF">2017-03-31T10:33:54Z</dcterms:modified>
</cp:coreProperties>
</file>